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96" r:id="rId4"/>
    <p:sldId id="257" r:id="rId5"/>
    <p:sldId id="283" r:id="rId6"/>
    <p:sldId id="277" r:id="rId7"/>
    <p:sldId id="275" r:id="rId8"/>
    <p:sldId id="284" r:id="rId9"/>
    <p:sldId id="307" r:id="rId10"/>
    <p:sldId id="260" r:id="rId11"/>
    <p:sldId id="262" r:id="rId12"/>
    <p:sldId id="263" r:id="rId13"/>
    <p:sldId id="264" r:id="rId14"/>
    <p:sldId id="266" r:id="rId15"/>
    <p:sldId id="267" r:id="rId16"/>
    <p:sldId id="276" r:id="rId17"/>
    <p:sldId id="268" r:id="rId18"/>
    <p:sldId id="265" r:id="rId19"/>
    <p:sldId id="279" r:id="rId20"/>
    <p:sldId id="306" r:id="rId21"/>
    <p:sldId id="300" r:id="rId22"/>
    <p:sldId id="301" r:id="rId23"/>
    <p:sldId id="292" r:id="rId24"/>
    <p:sldId id="305" r:id="rId25"/>
    <p:sldId id="303" r:id="rId26"/>
    <p:sldId id="293" r:id="rId27"/>
    <p:sldId id="269" r:id="rId28"/>
    <p:sldId id="259" r:id="rId29"/>
    <p:sldId id="304" r:id="rId30"/>
    <p:sldId id="25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Burnard" initials="SB" lastIdx="4" clrIdx="0">
    <p:extLst>
      <p:ext uri="{19B8F6BF-5375-455C-9EA6-DF929625EA0E}">
        <p15:presenceInfo xmlns:p15="http://schemas.microsoft.com/office/powerpoint/2012/main" userId="25b8507cda5b16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B48A3-B3BB-4F2C-BFE1-0FFE5693C3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BB9129-B221-4C34-9D01-2FE3F83FA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FC3CC-F6F7-4AD0-B6B1-9231466B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0A5DB-58FC-4729-B624-40471875F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20727-82C4-4A2E-8089-9FD2D61FE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809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31BB4-5EBB-4B10-B669-23A6B23F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B2498-B55E-4830-8F74-2E5D12329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C74C6-D871-4B53-ADEF-5E0174828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D6D7B-5FF5-46B5-BEDF-4477D2C0D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72904-D25A-4B61-8516-DD3D31C0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6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40700F-0C48-4D26-8056-64687E956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C189B-4D43-41D3-9BC6-210257D7E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C94C-FF29-4D75-8DBA-632E3E8FA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96DB0-D666-4758-9ED3-E9B66E9D4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F1DB6-50BF-47AD-8B4D-395E0A06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827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289C6-ECD8-41AF-9DE3-8507E1EB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CC09E-6F97-4E8D-83DB-1B9B2771A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77968-CECB-4A19-AB8F-FB4C681D5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62FF5-1A77-4050-BF77-EF776580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E0890-4960-40E7-B761-9AF04E48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68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8CE3-06FB-46C6-8623-3F3B2462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8BC11-EE55-47EE-ABEB-7BEC996A3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2157E-1213-4167-8B8D-68BE94D74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9EEB8-FC67-457C-A4CA-7165757F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DB4F5-8571-4ED7-BEAA-8462ED70D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28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97B3-EB95-4F74-AD87-E148AF7E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16D6C-77F4-4A31-AE75-22815F92B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3D038-5C45-410D-9019-2848A0FB5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9C01D-C26D-4180-B332-8B7709E0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AA3E2-907F-414F-B6A9-CC97A941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C3878-F37E-42B6-8F8E-637D8BCF7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743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186C-0609-41BA-B283-F3B38E2EA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0A16C-9EDA-4CA8-9472-D2853A619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5E46F-A233-4895-BD2A-61F315836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C6E2-6208-4EBF-A0B4-3D0D4EEDC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6BF1E-CFA0-4A50-B477-147D4C2FC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FDB171-93DD-4B76-A16A-1C2AA61F4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16E3EE-0228-4570-AF22-60091A4BC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14EA3-86CF-4D36-BC87-9A61DA13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95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B37F-263F-462A-9F01-D8BF2CB8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5B73D-E403-4238-891E-9BD7D0DA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4F9F2-CBC5-47EE-82A9-C16006261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7BF73-CBDC-4EEF-ABD5-01F88D91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020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95DAE-FC12-4408-82BF-2339040E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D9AE9-1200-498D-B7A0-FC270E491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20C22-2B89-456A-A791-F3D76254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88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C93B9-17D8-4AFF-99E0-0762A9F94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10496-7937-4D93-90E0-50963AA5E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452F4-0319-41C5-A08F-7462F4A24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1481B-29D0-4731-9363-706D42F1F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8F5F7-9080-418E-B396-B1E05032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276C5-7389-4674-9F3C-61F2FFE7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32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EC03-D3FB-4990-B327-3BEBD89E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523E75-8D28-4E22-B0B1-08A636933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B6DBD-C2C2-464F-A643-BC08D2B34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526C3-D0AD-469F-9F86-52C508E61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423BB-F39F-474F-8F8A-B0D5F8F78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8AC45-45EF-4D5E-B6FB-6199D23CC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99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BD531E-086E-4472-9962-172F65466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D0DF3-6813-4D57-B844-D22C956D9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1722F-30AD-47C9-9717-7ED29073DC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C5949-6D63-4727-82D2-393FDCB3F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B4434-F59D-469C-8AC6-06B385A78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9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Burnard/GitHub_trainin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hyperlink" Target="https://notepad-plus-plus.org/downloads/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atom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sktop.github.com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git-scm.com/downloads" TargetMode="External"/><Relationship Id="rId9" Type="http://schemas.openxmlformats.org/officeDocument/2006/relationships/hyperlink" Target="https://github.com/SBurnard/GitHub_trainin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gitbranching.js.org/" TargetMode="External"/><Relationship Id="rId3" Type="http://schemas.openxmlformats.org/officeDocument/2006/relationships/hyperlink" Target="https://lab.github.com/githubtraining/introduction-to-github" TargetMode="External"/><Relationship Id="rId7" Type="http://schemas.openxmlformats.org/officeDocument/2006/relationships/hyperlink" Target="https://towardsdatascience.com/getting-started-with-git-and-github-6fcd0f2d4ac6" TargetMode="External"/><Relationship Id="rId2" Type="http://schemas.openxmlformats.org/officeDocument/2006/relationships/hyperlink" Target="https://lab.github.com/githubtraining/prepare-to-use-githu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chelcarmena.github.io/2018/12/12/how-to-teach-git.html" TargetMode="External"/><Relationship Id="rId5" Type="http://schemas.openxmlformats.org/officeDocument/2006/relationships/hyperlink" Target="https://blog.upperlinecode.com/how-to-teach-git-commits-github-to-teenagers-a3f740b2f500" TargetMode="External"/><Relationship Id="rId4" Type="http://schemas.openxmlformats.org/officeDocument/2006/relationships/hyperlink" Target="https://lab.github.com/githubtraining/first-day-on-githu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arning-zone/website-templates" TargetMode="External"/><Relationship Id="rId13" Type="http://schemas.openxmlformats.org/officeDocument/2006/relationships/image" Target="../media/image1.png"/><Relationship Id="rId3" Type="http://schemas.openxmlformats.org/officeDocument/2006/relationships/hyperlink" Target="https://github.com/PMBio" TargetMode="External"/><Relationship Id="rId7" Type="http://schemas.openxmlformats.org/officeDocument/2006/relationships/hyperlink" Target="https://learning-zone.github.io/website-templates/avenger-multi-purpose-responsive-html5-bootstrap-template/" TargetMode="External"/><Relationship Id="rId12" Type="http://schemas.openxmlformats.org/officeDocument/2006/relationships/image" Target="../media/image2.jpeg"/><Relationship Id="rId2" Type="http://schemas.openxmlformats.org/officeDocument/2006/relationships/hyperlink" Target="https://github.com/mhammell-labora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MBio/scNMT-seq" TargetMode="External"/><Relationship Id="rId11" Type="http://schemas.openxmlformats.org/officeDocument/2006/relationships/hyperlink" Target="https://github.com/sirselim/jetson_nanopore_sequencing" TargetMode="External"/><Relationship Id="rId5" Type="http://schemas.openxmlformats.org/officeDocument/2006/relationships/hyperlink" Target="https://github.com/PMBio/SingleCellCourse" TargetMode="External"/><Relationship Id="rId10" Type="http://schemas.openxmlformats.org/officeDocument/2006/relationships/hyperlink" Target="https://sirselim.github.io/tSNE_plotting/img/test_large_tsne_plot.html" TargetMode="External"/><Relationship Id="rId4" Type="http://schemas.openxmlformats.org/officeDocument/2006/relationships/hyperlink" Target="https://github.com/sirselim" TargetMode="External"/><Relationship Id="rId9" Type="http://schemas.openxmlformats.org/officeDocument/2006/relationships/hyperlink" Target="https://sirselim.github.io/tSNE_plottin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0945-22EE-43C5-98F3-7308C5FF9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500" y="3142458"/>
            <a:ext cx="9599629" cy="1014736"/>
          </a:xfrm>
        </p:spPr>
        <p:txBody>
          <a:bodyPr/>
          <a:lstStyle/>
          <a:p>
            <a:r>
              <a:rPr lang="en-GB" b="1" dirty="0"/>
              <a:t>Introduction to </a:t>
            </a:r>
            <a:r>
              <a:rPr lang="en-GB" b="1" u="sng" dirty="0">
                <a:solidFill>
                  <a:schemeClr val="accent2"/>
                </a:solidFill>
              </a:rPr>
              <a:t>git</a:t>
            </a:r>
            <a:r>
              <a:rPr lang="en-GB" b="1" dirty="0"/>
              <a:t> and </a:t>
            </a:r>
            <a:r>
              <a:rPr lang="en-GB" b="1" u="sng" dirty="0">
                <a:solidFill>
                  <a:schemeClr val="accent1"/>
                </a:solidFill>
              </a:rPr>
              <a:t>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84C4D-8918-4C66-8FBC-3685D4E74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7500" y="4530261"/>
            <a:ext cx="9144000" cy="1655762"/>
          </a:xfrm>
        </p:spPr>
        <p:txBody>
          <a:bodyPr/>
          <a:lstStyle/>
          <a:p>
            <a:r>
              <a:rPr lang="en-GB" dirty="0"/>
              <a:t>For </a:t>
            </a:r>
            <a:r>
              <a:rPr lang="en-GB" dirty="0" err="1"/>
              <a:t>Canepi</a:t>
            </a:r>
            <a:r>
              <a:rPr lang="en-GB" dirty="0"/>
              <a:t>!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pic>
        <p:nvPicPr>
          <p:cNvPr id="1026" name="Picture 2" descr="What Exactly Is GitHub Anyway? | TechCrunch">
            <a:extLst>
              <a:ext uri="{FF2B5EF4-FFF2-40B4-BE49-F238E27FC236}">
                <a16:creationId xmlns:a16="http://schemas.microsoft.com/office/drawing/2014/main" id="{697BE8A1-CB15-40AC-9963-330EB014C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568" y="-19014"/>
            <a:ext cx="1738460" cy="173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 and GitHub: Part 2 - Technomaniac">
            <a:extLst>
              <a:ext uri="{FF2B5EF4-FFF2-40B4-BE49-F238E27FC236}">
                <a16:creationId xmlns:a16="http://schemas.microsoft.com/office/drawing/2014/main" id="{CE1C7E80-FFC3-4C28-B1E8-84E5A9084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0" y="161650"/>
            <a:ext cx="1622757" cy="167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it and GitHub: Part 2 - Technomaniac">
            <a:extLst>
              <a:ext uri="{FF2B5EF4-FFF2-40B4-BE49-F238E27FC236}">
                <a16:creationId xmlns:a16="http://schemas.microsoft.com/office/drawing/2014/main" id="{EAE9652B-54F4-4922-8A5E-32037D2B7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6" t="57182" r="11574" b="25349"/>
          <a:stretch/>
        </p:blipFill>
        <p:spPr bwMode="auto">
          <a:xfrm>
            <a:off x="9596487" y="1736864"/>
            <a:ext cx="2595513" cy="79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Git and GitHub: Part 2 - Technomaniac">
            <a:extLst>
              <a:ext uri="{FF2B5EF4-FFF2-40B4-BE49-F238E27FC236}">
                <a16:creationId xmlns:a16="http://schemas.microsoft.com/office/drawing/2014/main" id="{0E6E40A9-D7F5-4AB4-A6BB-8AB7DC016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0" t="34427" r="52296" b="36125"/>
          <a:stretch/>
        </p:blipFill>
        <p:spPr bwMode="auto">
          <a:xfrm>
            <a:off x="207524" y="1719446"/>
            <a:ext cx="1184366" cy="101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66A35-7248-4516-86B5-2F9893B2CFB0}"/>
              </a:ext>
            </a:extLst>
          </p:cNvPr>
          <p:cNvSpPr txBox="1"/>
          <p:nvPr/>
        </p:nvSpPr>
        <p:spPr>
          <a:xfrm>
            <a:off x="10690474" y="6538108"/>
            <a:ext cx="1812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By Sean Burnard</a:t>
            </a:r>
          </a:p>
        </p:txBody>
      </p:sp>
    </p:spTree>
    <p:extLst>
      <p:ext uri="{BB962C8B-B14F-4D97-AF65-F5344CB8AC3E}">
        <p14:creationId xmlns:p14="http://schemas.microsoft.com/office/powerpoint/2010/main" val="241625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499F281-8DED-41A8-8C64-2D88D5B67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935" y="1735494"/>
            <a:ext cx="7825536" cy="399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468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GitHub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74E9DF-3916-44C3-872A-857A696DA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808" y="1733624"/>
            <a:ext cx="7790691" cy="398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52C2A23-C5F2-4DA5-8B3C-2A7B9C9CD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17"/>
            <a:ext cx="746696" cy="6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796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GitHub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11FD857-2AA5-4117-AEF2-965B4B08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883" y="2947988"/>
            <a:ext cx="760095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2CE7BBA-7A59-4D77-99DF-5A7D1ED79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17"/>
            <a:ext cx="746696" cy="6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80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D3C1345-E8C9-4DDF-BA7B-D93CF9AE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761" y="1791092"/>
            <a:ext cx="7301565" cy="44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446C9E-7A56-4092-9F84-091726ADCCB9}"/>
              </a:ext>
            </a:extLst>
          </p:cNvPr>
          <p:cNvSpPr/>
          <p:nvPr/>
        </p:nvSpPr>
        <p:spPr>
          <a:xfrm>
            <a:off x="3640183" y="5277393"/>
            <a:ext cx="2455817" cy="995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C3AC51-A223-4707-91D4-4F4B4B27F51B}"/>
              </a:ext>
            </a:extLst>
          </p:cNvPr>
          <p:cNvSpPr/>
          <p:nvPr/>
        </p:nvSpPr>
        <p:spPr>
          <a:xfrm>
            <a:off x="5455921" y="3357154"/>
            <a:ext cx="2455817" cy="995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CA289E-3461-436E-BE40-0D50850A0775}"/>
              </a:ext>
            </a:extLst>
          </p:cNvPr>
          <p:cNvSpPr/>
          <p:nvPr/>
        </p:nvSpPr>
        <p:spPr>
          <a:xfrm>
            <a:off x="8679340" y="3271055"/>
            <a:ext cx="1100383" cy="2380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EE39F3-7012-4269-8C68-4066A3E3E3F3}"/>
              </a:ext>
            </a:extLst>
          </p:cNvPr>
          <p:cNvSpPr/>
          <p:nvPr/>
        </p:nvSpPr>
        <p:spPr>
          <a:xfrm rot="569341">
            <a:off x="657497" y="251855"/>
            <a:ext cx="1441269" cy="1385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542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D3C1345-E8C9-4DDF-BA7B-D93CF9AE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761" y="1791092"/>
            <a:ext cx="7301565" cy="44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C3AC51-A223-4707-91D4-4F4B4B27F51B}"/>
              </a:ext>
            </a:extLst>
          </p:cNvPr>
          <p:cNvSpPr/>
          <p:nvPr/>
        </p:nvSpPr>
        <p:spPr>
          <a:xfrm>
            <a:off x="5455921" y="3357154"/>
            <a:ext cx="2455817" cy="995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CA289E-3461-436E-BE40-0D50850A0775}"/>
              </a:ext>
            </a:extLst>
          </p:cNvPr>
          <p:cNvSpPr/>
          <p:nvPr/>
        </p:nvSpPr>
        <p:spPr>
          <a:xfrm>
            <a:off x="8679340" y="3271055"/>
            <a:ext cx="1100383" cy="2380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EE39F3-7012-4269-8C68-4066A3E3E3F3}"/>
              </a:ext>
            </a:extLst>
          </p:cNvPr>
          <p:cNvSpPr/>
          <p:nvPr/>
        </p:nvSpPr>
        <p:spPr>
          <a:xfrm rot="569341">
            <a:off x="611610" y="804735"/>
            <a:ext cx="1441269" cy="828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815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D3C1345-E8C9-4DDF-BA7B-D93CF9AE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761" y="1791092"/>
            <a:ext cx="7301565" cy="44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CA289E-3461-436E-BE40-0D50850A0775}"/>
              </a:ext>
            </a:extLst>
          </p:cNvPr>
          <p:cNvSpPr/>
          <p:nvPr/>
        </p:nvSpPr>
        <p:spPr>
          <a:xfrm>
            <a:off x="8679340" y="3271055"/>
            <a:ext cx="1100383" cy="2380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EE39F3-7012-4269-8C68-4066A3E3E3F3}"/>
              </a:ext>
            </a:extLst>
          </p:cNvPr>
          <p:cNvSpPr/>
          <p:nvPr/>
        </p:nvSpPr>
        <p:spPr>
          <a:xfrm rot="569341">
            <a:off x="574309" y="1254163"/>
            <a:ext cx="1441269" cy="376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444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D3C1345-E8C9-4DDF-BA7B-D93CF9AE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761" y="1791092"/>
            <a:ext cx="7301565" cy="44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CA289E-3461-436E-BE40-0D50850A0775}"/>
              </a:ext>
            </a:extLst>
          </p:cNvPr>
          <p:cNvSpPr/>
          <p:nvPr/>
        </p:nvSpPr>
        <p:spPr>
          <a:xfrm>
            <a:off x="8679340" y="3271055"/>
            <a:ext cx="1100383" cy="2380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EE39F3-7012-4269-8C68-4066A3E3E3F3}"/>
              </a:ext>
            </a:extLst>
          </p:cNvPr>
          <p:cNvSpPr/>
          <p:nvPr/>
        </p:nvSpPr>
        <p:spPr>
          <a:xfrm rot="569341">
            <a:off x="574309" y="1254163"/>
            <a:ext cx="1441269" cy="376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FEBD8-1F92-4871-A095-9F269F8FB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29" t="20284" r="58071" b="20286"/>
          <a:stretch/>
        </p:blipFill>
        <p:spPr>
          <a:xfrm>
            <a:off x="3496181" y="7417"/>
            <a:ext cx="8695819" cy="492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20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D3C1345-E8C9-4DDF-BA7B-D93CF9AE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274" y="1783629"/>
            <a:ext cx="7301565" cy="44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DBAC965-464D-4F95-9195-9D49557811FE}"/>
              </a:ext>
            </a:extLst>
          </p:cNvPr>
          <p:cNvGrpSpPr/>
          <p:nvPr/>
        </p:nvGrpSpPr>
        <p:grpSpPr>
          <a:xfrm>
            <a:off x="2476649" y="1221582"/>
            <a:ext cx="7490927" cy="395378"/>
            <a:chOff x="2476649" y="1221582"/>
            <a:chExt cx="7490927" cy="39537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9A9B215-E219-46E8-8F2A-E9B734C5D3FD}"/>
                </a:ext>
              </a:extLst>
            </p:cNvPr>
            <p:cNvCxnSpPr/>
            <p:nvPr/>
          </p:nvCxnSpPr>
          <p:spPr>
            <a:xfrm>
              <a:off x="3152191" y="1424910"/>
              <a:ext cx="5887617" cy="0"/>
            </a:xfrm>
            <a:prstGeom prst="straightConnector1">
              <a:avLst/>
            </a:prstGeom>
            <a:ln w="28575"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747AE3-94D9-42B5-BC2F-66D1323448A8}"/>
                </a:ext>
              </a:extLst>
            </p:cNvPr>
            <p:cNvSpPr txBox="1"/>
            <p:nvPr/>
          </p:nvSpPr>
          <p:spPr>
            <a:xfrm>
              <a:off x="2476649" y="1247628"/>
              <a:ext cx="87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Local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82688E-0952-4D87-9809-D32CDC14D8E6}"/>
                </a:ext>
              </a:extLst>
            </p:cNvPr>
            <p:cNvSpPr txBox="1"/>
            <p:nvPr/>
          </p:nvSpPr>
          <p:spPr>
            <a:xfrm>
              <a:off x="9090498" y="1221582"/>
              <a:ext cx="87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94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17"/>
            <a:ext cx="746696" cy="6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23AD27F-B5CC-4301-B488-C5C067297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055" y="1659597"/>
            <a:ext cx="7720438" cy="398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FF015CE-8E98-4DF0-A92D-2431CDB61E27}"/>
              </a:ext>
            </a:extLst>
          </p:cNvPr>
          <p:cNvGrpSpPr/>
          <p:nvPr/>
        </p:nvGrpSpPr>
        <p:grpSpPr>
          <a:xfrm>
            <a:off x="2476649" y="1221582"/>
            <a:ext cx="7490927" cy="395378"/>
            <a:chOff x="2476649" y="1221582"/>
            <a:chExt cx="7490927" cy="39537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70EB3F6-2BAD-4C17-BE91-06749201DCA0}"/>
                </a:ext>
              </a:extLst>
            </p:cNvPr>
            <p:cNvCxnSpPr>
              <a:cxnSpLocks/>
            </p:cNvCxnSpPr>
            <p:nvPr/>
          </p:nvCxnSpPr>
          <p:spPr>
            <a:xfrm>
              <a:off x="3152191" y="1424910"/>
              <a:ext cx="5887617" cy="0"/>
            </a:xfrm>
            <a:prstGeom prst="straightConnector1">
              <a:avLst/>
            </a:prstGeom>
            <a:ln w="28575">
              <a:prstDash val="dash"/>
              <a:headEnd type="triangle" w="lg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158E95-480B-4E1D-8204-66B57B26F4D3}"/>
                </a:ext>
              </a:extLst>
            </p:cNvPr>
            <p:cNvSpPr txBox="1"/>
            <p:nvPr/>
          </p:nvSpPr>
          <p:spPr>
            <a:xfrm>
              <a:off x="2476649" y="1247628"/>
              <a:ext cx="87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Local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B03E54-2B8E-4778-85C9-D138ACCDFDA8}"/>
                </a:ext>
              </a:extLst>
            </p:cNvPr>
            <p:cNvSpPr txBox="1"/>
            <p:nvPr/>
          </p:nvSpPr>
          <p:spPr>
            <a:xfrm>
              <a:off x="9090498" y="1221582"/>
              <a:ext cx="87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server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2DC2BB5-4779-4777-BEEE-1C838ADB159A}"/>
              </a:ext>
            </a:extLst>
          </p:cNvPr>
          <p:cNvSpPr/>
          <p:nvPr/>
        </p:nvSpPr>
        <p:spPr>
          <a:xfrm>
            <a:off x="2762055" y="1794242"/>
            <a:ext cx="932867" cy="41054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B10611-1EDE-43A5-BC61-03FA459E2A5D}"/>
              </a:ext>
            </a:extLst>
          </p:cNvPr>
          <p:cNvSpPr/>
          <p:nvPr/>
        </p:nvSpPr>
        <p:spPr>
          <a:xfrm>
            <a:off x="2762054" y="1791692"/>
            <a:ext cx="5038338" cy="184724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24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22834E-9300-4EDF-A964-6AE3D5578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4" t="27241" r="58594" b="28056"/>
          <a:stretch/>
        </p:blipFill>
        <p:spPr>
          <a:xfrm>
            <a:off x="7953374" y="-5833"/>
            <a:ext cx="3380041" cy="3108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ED8D97-4E9A-4B66-8C22-BCAAAC526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12" t="35278" r="72969" b="56389"/>
          <a:stretch/>
        </p:blipFill>
        <p:spPr>
          <a:xfrm>
            <a:off x="4627984" y="4424040"/>
            <a:ext cx="2999756" cy="494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63F57-53AB-4F88-A5D5-43AD79E8F9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47" t="39155" r="72980" b="53616"/>
          <a:stretch/>
        </p:blipFill>
        <p:spPr>
          <a:xfrm>
            <a:off x="4627984" y="1997463"/>
            <a:ext cx="2999756" cy="436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C25BD0-88FD-4180-AD67-A91D08085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53" t="27466" r="59051" b="31006"/>
          <a:stretch/>
        </p:blipFill>
        <p:spPr>
          <a:xfrm>
            <a:off x="457200" y="1777851"/>
            <a:ext cx="3781427" cy="3712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3A4968-19D3-4A90-8F69-F88524F89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4" t="27241" r="58594" b="28056"/>
          <a:stretch/>
        </p:blipFill>
        <p:spPr>
          <a:xfrm>
            <a:off x="7962704" y="3755572"/>
            <a:ext cx="3373697" cy="31024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523F52-8857-4D8A-A84F-C8F92F7E7BC3}"/>
              </a:ext>
            </a:extLst>
          </p:cNvPr>
          <p:cNvSpPr txBox="1"/>
          <p:nvPr/>
        </p:nvSpPr>
        <p:spPr>
          <a:xfrm>
            <a:off x="2731309" y="1408519"/>
            <a:ext cx="8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F1AB1-A3A0-40CA-AA4A-B940570622E8}"/>
              </a:ext>
            </a:extLst>
          </p:cNvPr>
          <p:cNvSpPr txBox="1"/>
          <p:nvPr/>
        </p:nvSpPr>
        <p:spPr>
          <a:xfrm>
            <a:off x="911453" y="1385733"/>
            <a:ext cx="8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Local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BC9D2-7C95-457F-9D07-B7E3C15D2BB8}"/>
              </a:ext>
            </a:extLst>
          </p:cNvPr>
          <p:cNvSpPr txBox="1"/>
          <p:nvPr/>
        </p:nvSpPr>
        <p:spPr>
          <a:xfrm>
            <a:off x="9952980" y="3244334"/>
            <a:ext cx="8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431961-1DAB-4913-8E4C-2C1595457F6A}"/>
              </a:ext>
            </a:extLst>
          </p:cNvPr>
          <p:cNvSpPr txBox="1"/>
          <p:nvPr/>
        </p:nvSpPr>
        <p:spPr>
          <a:xfrm>
            <a:off x="8453990" y="3244334"/>
            <a:ext cx="8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Local</a:t>
            </a:r>
          </a:p>
        </p:txBody>
      </p:sp>
    </p:spTree>
    <p:extLst>
      <p:ext uri="{BB962C8B-B14F-4D97-AF65-F5344CB8AC3E}">
        <p14:creationId xmlns:p14="http://schemas.microsoft.com/office/powerpoint/2010/main" val="319854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B06D47-F825-45AA-ABFF-584E4C03AE39}"/>
              </a:ext>
            </a:extLst>
          </p:cNvPr>
          <p:cNvCxnSpPr/>
          <p:nvPr/>
        </p:nvCxnSpPr>
        <p:spPr>
          <a:xfrm>
            <a:off x="5695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What Exactly Is GitHub Anyway? | TechCrunch">
            <a:extLst>
              <a:ext uri="{FF2B5EF4-FFF2-40B4-BE49-F238E27FC236}">
                <a16:creationId xmlns:a16="http://schemas.microsoft.com/office/drawing/2014/main" id="{116ADDC2-6BEE-4454-A9D8-F9715D24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8944" y="-1596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it and GitHub: Part 2 - Technomaniac">
            <a:extLst>
              <a:ext uri="{FF2B5EF4-FFF2-40B4-BE49-F238E27FC236}">
                <a16:creationId xmlns:a16="http://schemas.microsoft.com/office/drawing/2014/main" id="{C19AEE97-6F7E-4818-A01E-4E7657F5D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7378" y="-1596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C84C55E-C89F-4F52-9FF7-A25A21FF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89" y="571460"/>
            <a:ext cx="4781365" cy="76944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Welcome! </a:t>
            </a:r>
            <a:br>
              <a:rPr lang="en-GB" dirty="0"/>
            </a:br>
            <a:r>
              <a:rPr lang="en-GB" sz="3100" dirty="0"/>
              <a:t>Here is what will cover in the training session: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3E5756C-9E26-4989-A68C-113E167164C1}"/>
              </a:ext>
            </a:extLst>
          </p:cNvPr>
          <p:cNvSpPr txBox="1">
            <a:spLocks/>
          </p:cNvSpPr>
          <p:nvPr/>
        </p:nvSpPr>
        <p:spPr>
          <a:xfrm>
            <a:off x="425388" y="2279717"/>
            <a:ext cx="4781365" cy="2901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What is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 and </a:t>
            </a:r>
            <a:r>
              <a:rPr lang="en-GB" sz="1800" b="1" dirty="0">
                <a:solidFill>
                  <a:schemeClr val="accent1"/>
                </a:solidFill>
              </a:rPr>
              <a:t>GitHub</a:t>
            </a:r>
          </a:p>
          <a:p>
            <a:r>
              <a:rPr lang="en-GB" sz="1800" dirty="0"/>
              <a:t>General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 workflow</a:t>
            </a:r>
          </a:p>
          <a:p>
            <a:r>
              <a:rPr lang="en-GB" sz="1800" dirty="0"/>
              <a:t>Benefits of using </a:t>
            </a:r>
            <a:r>
              <a:rPr lang="en-GB" sz="1800" b="1" dirty="0">
                <a:solidFill>
                  <a:schemeClr val="accent1"/>
                </a:solidFill>
              </a:rPr>
              <a:t>GitHub</a:t>
            </a:r>
          </a:p>
          <a:p>
            <a:r>
              <a:rPr lang="en-GB" sz="1800" dirty="0"/>
              <a:t>How to use your own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/</a:t>
            </a:r>
            <a:r>
              <a:rPr lang="en-GB" sz="1800" b="1" dirty="0">
                <a:solidFill>
                  <a:schemeClr val="accent1"/>
                </a:solidFill>
              </a:rPr>
              <a:t>GitHub</a:t>
            </a:r>
            <a:r>
              <a:rPr lang="en-GB" sz="1800" dirty="0"/>
              <a:t> accounts</a:t>
            </a:r>
          </a:p>
          <a:p>
            <a:r>
              <a:rPr lang="en-GB" sz="1800" dirty="0"/>
              <a:t>Downloading/ cloning repositories (‘repos’)</a:t>
            </a:r>
          </a:p>
          <a:p>
            <a:pPr lvl="1"/>
            <a:r>
              <a:rPr lang="en-GB" sz="1600" dirty="0"/>
              <a:t>Website vs locally </a:t>
            </a:r>
          </a:p>
          <a:p>
            <a:r>
              <a:rPr lang="en-GB" sz="1800" dirty="0"/>
              <a:t>Uploading our own repo</a:t>
            </a:r>
          </a:p>
          <a:p>
            <a:pPr lvl="1"/>
            <a:r>
              <a:rPr lang="en-GB" sz="1600" dirty="0"/>
              <a:t>Locally vs website</a:t>
            </a:r>
          </a:p>
          <a:p>
            <a:r>
              <a:rPr lang="en-GB" sz="2000" dirty="0"/>
              <a:t>Create and edit your own live website via </a:t>
            </a:r>
            <a:r>
              <a:rPr lang="en-GB" sz="2000" b="1" dirty="0">
                <a:solidFill>
                  <a:schemeClr val="accent1"/>
                </a:solidFill>
              </a:rPr>
              <a:t>GitHub</a:t>
            </a:r>
            <a:r>
              <a:rPr lang="en-GB" sz="2000" dirty="0"/>
              <a:t>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673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4C868-5A3E-4281-874E-907D22211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502" y="337019"/>
            <a:ext cx="2469094" cy="341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4902E-A4E1-436D-8F73-52605CA39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059" y="678425"/>
            <a:ext cx="7663336" cy="3700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D7E163-7786-47EA-A978-B24561E61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202" y="4216749"/>
            <a:ext cx="6504996" cy="36518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73D655-E7BF-4763-8E0D-37054540C7E4}"/>
              </a:ext>
            </a:extLst>
          </p:cNvPr>
          <p:cNvSpPr/>
          <p:nvPr/>
        </p:nvSpPr>
        <p:spPr>
          <a:xfrm>
            <a:off x="5449800" y="1879600"/>
            <a:ext cx="6612193" cy="233714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599B70-BCAD-4509-B1A8-FE722D76EE66}"/>
              </a:ext>
            </a:extLst>
          </p:cNvPr>
          <p:cNvGrpSpPr/>
          <p:nvPr/>
        </p:nvGrpSpPr>
        <p:grpSpPr>
          <a:xfrm>
            <a:off x="1831081" y="309093"/>
            <a:ext cx="5735421" cy="369332"/>
            <a:chOff x="1831081" y="309093"/>
            <a:chExt cx="5735421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70F44E2-A67F-4746-96FE-79C12AE34B34}"/>
                </a:ext>
              </a:extLst>
            </p:cNvPr>
            <p:cNvCxnSpPr>
              <a:stCxn id="8" idx="1"/>
            </p:cNvCxnSpPr>
            <p:nvPr/>
          </p:nvCxnSpPr>
          <p:spPr>
            <a:xfrm flipH="1" flipV="1">
              <a:off x="2641600" y="497840"/>
              <a:ext cx="4924902" cy="9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2BF45B-3AFA-471B-AD4D-A7D79BD6AAA8}"/>
                </a:ext>
              </a:extLst>
            </p:cNvPr>
            <p:cNvSpPr txBox="1"/>
            <p:nvPr/>
          </p:nvSpPr>
          <p:spPr>
            <a:xfrm>
              <a:off x="1831081" y="309093"/>
              <a:ext cx="109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local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000284D-C6E4-4939-AB27-DAAB415867D7}"/>
              </a:ext>
            </a:extLst>
          </p:cNvPr>
          <p:cNvGrpSpPr/>
          <p:nvPr/>
        </p:nvGrpSpPr>
        <p:grpSpPr>
          <a:xfrm>
            <a:off x="1361226" y="138390"/>
            <a:ext cx="4232477" cy="3488730"/>
            <a:chOff x="1361226" y="138390"/>
            <a:chExt cx="4232477" cy="348873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56A538-723B-4E94-8DFE-CA2DFF95A0A2}"/>
                </a:ext>
              </a:extLst>
            </p:cNvPr>
            <p:cNvSpPr txBox="1"/>
            <p:nvPr/>
          </p:nvSpPr>
          <p:spPr>
            <a:xfrm>
              <a:off x="4901160" y="138390"/>
              <a:ext cx="692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clone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CE2478D-07BE-4E7E-A54E-C46541CA6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319" t="46016" r="71363" b="2917"/>
            <a:stretch/>
          </p:blipFill>
          <p:spPr>
            <a:xfrm>
              <a:off x="1625386" y="1737359"/>
              <a:ext cx="1097280" cy="1889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065375-AA8F-4185-9893-330C440DE703}"/>
                </a:ext>
              </a:extLst>
            </p:cNvPr>
            <p:cNvSpPr txBox="1"/>
            <p:nvPr/>
          </p:nvSpPr>
          <p:spPr>
            <a:xfrm>
              <a:off x="1361226" y="1270000"/>
              <a:ext cx="162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My comp/ HPC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925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A8F8-CCF1-47EB-9BF5-B5597B5C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95B27-91BC-45FD-898D-C2E741C7A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Clone GitHub training repo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Using </a:t>
            </a:r>
            <a:r>
              <a:rPr lang="en-GB" u="sng" dirty="0"/>
              <a:t>Git bash terminal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Open document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Make and edit your own repo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Using </a:t>
            </a:r>
            <a:r>
              <a:rPr lang="en-GB" u="sng" dirty="0"/>
              <a:t>GitHub.com </a:t>
            </a:r>
            <a:r>
              <a:rPr lang="en-GB" dirty="0"/>
              <a:t>and  </a:t>
            </a:r>
            <a:r>
              <a:rPr lang="en-GB" u="sng" dirty="0"/>
              <a:t>git bash terminal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Copy contents of GitHub training.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Create a note and upload with your favourite animal.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These default as public (keep it public for this one).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Find a friend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On the </a:t>
            </a:r>
            <a:r>
              <a:rPr lang="en-GB" u="sng" dirty="0"/>
              <a:t>GitHub website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Find each other – and find out their favourite animal… ;) 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Fork and create website!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Using </a:t>
            </a:r>
            <a:r>
              <a:rPr lang="en-GB" u="sng" dirty="0"/>
              <a:t>GitHub desktop </a:t>
            </a:r>
            <a:r>
              <a:rPr lang="en-GB" dirty="0"/>
              <a:t>and </a:t>
            </a:r>
            <a:r>
              <a:rPr lang="en-GB" u="sng" dirty="0"/>
              <a:t>GitHub.com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Check your coding friends page and see if their ‘favourite animal’ featured on their webpage. :D </a:t>
            </a:r>
          </a:p>
        </p:txBody>
      </p:sp>
    </p:spTree>
    <p:extLst>
      <p:ext uri="{BB962C8B-B14F-4D97-AF65-F5344CB8AC3E}">
        <p14:creationId xmlns:p14="http://schemas.microsoft.com/office/powerpoint/2010/main" val="2755709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88D8-7D9E-4E64-A271-803A7A73C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Exercise 1– ‘Clone my repo!’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7F8C6-A6B2-44C9-AB34-45DE428D7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Clone this GitHub training </a:t>
            </a:r>
            <a:r>
              <a:rPr lang="en-GB" dirty="0" err="1"/>
              <a:t>github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hlinkClick r:id="rId2"/>
              </a:rPr>
              <a:t>https://github.com/SBurnard/GitHub_training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Open the ‘Git Bash’ programme.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Move to your desktop</a:t>
            </a:r>
          </a:p>
          <a:p>
            <a:pPr marL="914400" lvl="2" indent="0">
              <a:buNone/>
            </a:pPr>
            <a:r>
              <a:rPr lang="en-GB" dirty="0"/>
              <a:t>cd Desktop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Clone the repo</a:t>
            </a:r>
          </a:p>
          <a:p>
            <a:pPr marL="457200" lvl="1" indent="0">
              <a:buNone/>
            </a:pPr>
            <a:r>
              <a:rPr lang="en-GB" dirty="0"/>
              <a:t>	git clone </a:t>
            </a:r>
            <a:r>
              <a:rPr lang="en-GB" dirty="0">
                <a:hlinkClick r:id="rId2"/>
              </a:rPr>
              <a:t>https://github.com/SBurnard/GitHub_training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DONE! You’ve now made an exact copy of all this directory and all of it’s files.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Go check it out. (And open the exercises doc)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860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5254-2FAB-4AC5-81CB-37BAD4FF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Exercise 2 – Make you own Repo</a:t>
            </a:r>
            <a:br>
              <a:rPr lang="en-GB" b="1" dirty="0"/>
            </a:br>
            <a:r>
              <a:rPr lang="en-GB" b="1" dirty="0"/>
              <a:t>	</a:t>
            </a:r>
            <a:r>
              <a:rPr lang="en-GB" sz="4000" b="1" u="sng" dirty="0">
                <a:solidFill>
                  <a:schemeClr val="bg1">
                    <a:lumMod val="65000"/>
                  </a:schemeClr>
                </a:solidFill>
              </a:rPr>
              <a:t>A)</a:t>
            </a:r>
            <a:r>
              <a:rPr lang="en-GB" sz="40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4000" b="1" dirty="0"/>
              <a:t>Direct upload to GitHub and </a:t>
            </a:r>
            <a:r>
              <a:rPr lang="en-GB" sz="4000" b="1" u="sng" dirty="0">
                <a:solidFill>
                  <a:schemeClr val="bg1">
                    <a:lumMod val="65000"/>
                  </a:schemeClr>
                </a:solidFill>
              </a:rPr>
              <a:t>B)</a:t>
            </a:r>
            <a:r>
              <a:rPr lang="en-GB" sz="40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4000" b="1" dirty="0"/>
              <a:t>edit </a:t>
            </a:r>
            <a:r>
              <a:rPr lang="en-GB" sz="2700" b="1" dirty="0"/>
              <a:t>(via command line)</a:t>
            </a:r>
            <a:br>
              <a:rPr lang="en-GB" b="1" dirty="0"/>
            </a:br>
            <a:endParaRPr lang="en-GB" b="1" dirty="0"/>
          </a:p>
        </p:txBody>
      </p:sp>
      <p:pic>
        <p:nvPicPr>
          <p:cNvPr id="4" name="Picture 2" descr="Git-Clone">
            <a:extLst>
              <a:ext uri="{FF2B5EF4-FFF2-40B4-BE49-F238E27FC236}">
                <a16:creationId xmlns:a16="http://schemas.microsoft.com/office/drawing/2014/main" id="{465D4A9B-8851-40BA-B3B9-19DC6F172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22" y="1464536"/>
            <a:ext cx="423862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1C6BE2F-BC63-41A0-A5CF-151F1F11F16F}"/>
              </a:ext>
            </a:extLst>
          </p:cNvPr>
          <p:cNvGrpSpPr/>
          <p:nvPr/>
        </p:nvGrpSpPr>
        <p:grpSpPr>
          <a:xfrm>
            <a:off x="2967139" y="2784416"/>
            <a:ext cx="2230016" cy="369332"/>
            <a:chOff x="2873829" y="2756423"/>
            <a:chExt cx="2230016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E77808-9B0E-4E2E-92FF-CC77853C28DF}"/>
                </a:ext>
              </a:extLst>
            </p:cNvPr>
            <p:cNvCxnSpPr/>
            <p:nvPr/>
          </p:nvCxnSpPr>
          <p:spPr>
            <a:xfrm>
              <a:off x="2873829" y="3125755"/>
              <a:ext cx="2230016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390F91-DB89-4BD0-BB8C-D2245F8BB7D9}"/>
                </a:ext>
              </a:extLst>
            </p:cNvPr>
            <p:cNvSpPr txBox="1"/>
            <p:nvPr/>
          </p:nvSpPr>
          <p:spPr>
            <a:xfrm>
              <a:off x="3802224" y="2756423"/>
              <a:ext cx="373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65000"/>
                    </a:schemeClr>
                  </a:solidFill>
                </a:rPr>
                <a:t>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989307E-1917-4D04-9740-56CD7BF748B2}"/>
              </a:ext>
            </a:extLst>
          </p:cNvPr>
          <p:cNvSpPr txBox="1"/>
          <p:nvPr/>
        </p:nvSpPr>
        <p:spPr>
          <a:xfrm>
            <a:off x="5722775" y="3884645"/>
            <a:ext cx="37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4044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7F8C6-A6B2-44C9-AB34-45DE428D7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4531"/>
            <a:ext cx="10515600" cy="2838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</a:t>
            </a: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AutoNum type="arabicParenR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you own Repo on GitHub (directly uploaded to GitHub.com) </a:t>
            </a:r>
          </a:p>
          <a:p>
            <a:pPr marL="457200" indent="-457200">
              <a:buAutoNum type="arabicParenR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Modify/ edit (via command line – Git Bash)</a:t>
            </a:r>
            <a:endParaRPr lang="en-GB" sz="3200" dirty="0"/>
          </a:p>
          <a:p>
            <a:endParaRPr lang="en-GB" dirty="0"/>
          </a:p>
          <a:p>
            <a:r>
              <a:rPr lang="en-GB" dirty="0"/>
              <a:t>Follow the instructions in the exercises doc (from the repo you just cloned).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6D32FE-D8AF-4247-B28C-685CF52EE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Exercise 2 – Make you own Repo</a:t>
            </a:r>
            <a:br>
              <a:rPr lang="en-GB" b="1" dirty="0"/>
            </a:br>
            <a:br>
              <a:rPr lang="en-GB" b="1" dirty="0"/>
            </a:br>
            <a:endParaRPr lang="en-GB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28AEA9-137F-4A69-89B6-C9442FACD10F}"/>
              </a:ext>
            </a:extLst>
          </p:cNvPr>
          <p:cNvGrpSpPr/>
          <p:nvPr/>
        </p:nvGrpSpPr>
        <p:grpSpPr>
          <a:xfrm>
            <a:off x="7697754" y="3328315"/>
            <a:ext cx="3526971" cy="3434155"/>
            <a:chOff x="6858000" y="3244254"/>
            <a:chExt cx="3526971" cy="3434155"/>
          </a:xfrm>
        </p:grpSpPr>
        <p:pic>
          <p:nvPicPr>
            <p:cNvPr id="10" name="Picture 2" descr="Git-Clone">
              <a:extLst>
                <a:ext uri="{FF2B5EF4-FFF2-40B4-BE49-F238E27FC236}">
                  <a16:creationId xmlns:a16="http://schemas.microsoft.com/office/drawing/2014/main" id="{B508CCD1-ECBC-43AA-9C29-BCAFDFDF91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0387" y="3244254"/>
              <a:ext cx="3244584" cy="3434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86C984-B220-43D8-A602-F476109E8DA6}"/>
                </a:ext>
              </a:extLst>
            </p:cNvPr>
            <p:cNvGrpSpPr/>
            <p:nvPr/>
          </p:nvGrpSpPr>
          <p:grpSpPr>
            <a:xfrm>
              <a:off x="6858000" y="4360028"/>
              <a:ext cx="1399126" cy="377393"/>
              <a:chOff x="2873829" y="2538386"/>
              <a:chExt cx="2230016" cy="58736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2D860D4-EFA4-4353-80EC-E6DAECC592A1}"/>
                  </a:ext>
                </a:extLst>
              </p:cNvPr>
              <p:cNvCxnSpPr/>
              <p:nvPr/>
            </p:nvCxnSpPr>
            <p:spPr>
              <a:xfrm>
                <a:off x="2873829" y="3125755"/>
                <a:ext cx="223001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0AA17D-0472-47E9-BFEB-7FBBB8FED65D}"/>
                  </a:ext>
                </a:extLst>
              </p:cNvPr>
              <p:cNvSpPr txBox="1"/>
              <p:nvPr/>
            </p:nvSpPr>
            <p:spPr>
              <a:xfrm>
                <a:off x="3802224" y="2538386"/>
                <a:ext cx="373225" cy="574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1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0555BA-1BC8-47D2-8900-1F023FBE60E5}"/>
                </a:ext>
              </a:extLst>
            </p:cNvPr>
            <p:cNvSpPr txBox="1"/>
            <p:nvPr/>
          </p:nvSpPr>
          <p:spPr>
            <a:xfrm>
              <a:off x="8619831" y="5075810"/>
              <a:ext cx="285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2597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5254-2FAB-4AC5-81CB-37BAD4FF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84" y="48943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Exercise 3 – Find a friend!</a:t>
            </a:r>
            <a:br>
              <a:rPr lang="en-GB" b="1" dirty="0"/>
            </a:br>
            <a:r>
              <a:rPr lang="en-GB" b="1" dirty="0"/>
              <a:t>	</a:t>
            </a:r>
            <a:r>
              <a:rPr lang="en-GB" sz="4000" b="1" u="sng" dirty="0"/>
              <a:t>Collaborations require…. Collaborators! </a:t>
            </a:r>
            <a:r>
              <a:rPr lang="en-GB" sz="4000" b="1" u="sng" dirty="0">
                <a:sym typeface="Wingdings" panose="05000000000000000000" pitchFamily="2" charset="2"/>
              </a:rPr>
              <a:t></a:t>
            </a:r>
            <a:br>
              <a:rPr lang="en-GB" b="1" dirty="0"/>
            </a:b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48FC8A-308D-4362-8741-B86C14A07F70}"/>
              </a:ext>
            </a:extLst>
          </p:cNvPr>
          <p:cNvSpPr txBox="1"/>
          <p:nvPr/>
        </p:nvSpPr>
        <p:spPr>
          <a:xfrm>
            <a:off x="1397260" y="2138655"/>
            <a:ext cx="8950390" cy="356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 and follow each other. Three ‘easy’ methods: </a:t>
            </a: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 use the search bar and click user. </a:t>
            </a: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 type users:&lt;name&gt; directly in the search bar </a:t>
            </a: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Ask your friend their username and type github.com/&lt;</a:t>
            </a:r>
            <a:r>
              <a:rPr lang="en-GB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Their_User_Name</a:t>
            </a: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And… Most importantly what was their favourite animal?! :D  </a:t>
            </a:r>
            <a:b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(Go search their public repos)</a:t>
            </a:r>
          </a:p>
          <a:p>
            <a:b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7402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3ABB-4E4B-4F42-9F28-828A9B48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27702" cy="132556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Exercise 4 –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A) </a:t>
            </a:r>
            <a:r>
              <a:rPr lang="en-GB" b="1" dirty="0"/>
              <a:t>Fork,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B) </a:t>
            </a:r>
            <a:r>
              <a:rPr lang="en-GB" b="1" dirty="0"/>
              <a:t>edit and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C) </a:t>
            </a:r>
            <a:r>
              <a:rPr lang="en-GB" b="1" dirty="0"/>
              <a:t>upload your own website! </a:t>
            </a:r>
            <a:br>
              <a:rPr lang="en-GB" b="1" dirty="0"/>
            </a:br>
            <a:r>
              <a:rPr lang="en-GB" sz="3200" b="1" dirty="0"/>
              <a:t>(via GitHub desktop)</a:t>
            </a:r>
            <a:endParaRPr lang="en-GB" b="1" dirty="0"/>
          </a:p>
        </p:txBody>
      </p:sp>
      <p:pic>
        <p:nvPicPr>
          <p:cNvPr id="4" name="Picture 2" descr="1_Pull-Request">
            <a:extLst>
              <a:ext uri="{FF2B5EF4-FFF2-40B4-BE49-F238E27FC236}">
                <a16:creationId xmlns:a16="http://schemas.microsoft.com/office/drawing/2014/main" id="{0B57583B-8FBA-43C9-B764-2F994FEF0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017" y="1307690"/>
            <a:ext cx="4453156" cy="555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2F2A4C-A9EC-4CD9-9D21-103D915C143E}"/>
              </a:ext>
            </a:extLst>
          </p:cNvPr>
          <p:cNvCxnSpPr/>
          <p:nvPr/>
        </p:nvCxnSpPr>
        <p:spPr>
          <a:xfrm>
            <a:off x="6522098" y="4460033"/>
            <a:ext cx="2230016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D9BED7-1024-4F6B-884A-A42A4FE97B89}"/>
              </a:ext>
            </a:extLst>
          </p:cNvPr>
          <p:cNvSpPr txBox="1"/>
          <p:nvPr/>
        </p:nvSpPr>
        <p:spPr>
          <a:xfrm>
            <a:off x="8752114" y="4256705"/>
            <a:ext cx="11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website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4E1130-8351-4596-BAD5-D7AF98BB07BF}"/>
              </a:ext>
            </a:extLst>
          </p:cNvPr>
          <p:cNvSpPr txBox="1"/>
          <p:nvPr/>
        </p:nvSpPr>
        <p:spPr>
          <a:xfrm>
            <a:off x="4833257" y="3429000"/>
            <a:ext cx="67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61455D-8D2C-450F-ADAB-201AC485F09E}"/>
              </a:ext>
            </a:extLst>
          </p:cNvPr>
          <p:cNvSpPr txBox="1"/>
          <p:nvPr/>
        </p:nvSpPr>
        <p:spPr>
          <a:xfrm>
            <a:off x="5630247" y="5022979"/>
            <a:ext cx="67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E2184-68E8-45AD-81ED-ECEFFE5E494A}"/>
              </a:ext>
            </a:extLst>
          </p:cNvPr>
          <p:cNvSpPr txBox="1"/>
          <p:nvPr/>
        </p:nvSpPr>
        <p:spPr>
          <a:xfrm>
            <a:off x="6302051" y="4460033"/>
            <a:ext cx="67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137903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6099-031B-428E-9691-C1CB6A8EE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go through all this effort and not just allow ‘autosaving’?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2919D-E731-4F93-9CE4-C8E3BD580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Such as often defaulted in word or excel….</a:t>
            </a:r>
          </a:p>
        </p:txBody>
      </p:sp>
    </p:spTree>
    <p:extLst>
      <p:ext uri="{BB962C8B-B14F-4D97-AF65-F5344CB8AC3E}">
        <p14:creationId xmlns:p14="http://schemas.microsoft.com/office/powerpoint/2010/main" val="3386489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hat Exactly Is GitHub Anyway? | TechCrunch">
            <a:extLst>
              <a:ext uri="{FF2B5EF4-FFF2-40B4-BE49-F238E27FC236}">
                <a16:creationId xmlns:a16="http://schemas.microsoft.com/office/drawing/2014/main" id="{9FAA10AD-FAD5-4BEE-BCA0-7082C0409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760" y="1707963"/>
            <a:ext cx="1738460" cy="173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78E292-C7E8-4EB3-B35A-C9D19D455F1E}"/>
              </a:ext>
            </a:extLst>
          </p:cNvPr>
          <p:cNvSpPr txBox="1"/>
          <p:nvPr/>
        </p:nvSpPr>
        <p:spPr>
          <a:xfrm>
            <a:off x="1147665" y="970385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Questions….</a:t>
            </a:r>
          </a:p>
          <a:p>
            <a:endParaRPr lang="en-GB" dirty="0"/>
          </a:p>
          <a:p>
            <a:endParaRPr lang="en-GB" b="1" dirty="0"/>
          </a:p>
          <a:p>
            <a:endParaRPr lang="en-GB" dirty="0"/>
          </a:p>
        </p:txBody>
      </p:sp>
      <p:pic>
        <p:nvPicPr>
          <p:cNvPr id="7" name="Picture 4" descr="Git and GitHub: Part 2 - Technomaniac">
            <a:extLst>
              <a:ext uri="{FF2B5EF4-FFF2-40B4-BE49-F238E27FC236}">
                <a16:creationId xmlns:a16="http://schemas.microsoft.com/office/drawing/2014/main" id="{6DCE0034-0E6D-429B-8D73-4483C3F81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2290665" y="1782552"/>
            <a:ext cx="1070688" cy="110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E997BC-F6AC-40E8-8B8E-AFDF20847A9E}"/>
              </a:ext>
            </a:extLst>
          </p:cNvPr>
          <p:cNvSpPr txBox="1"/>
          <p:nvPr/>
        </p:nvSpPr>
        <p:spPr>
          <a:xfrm rot="20368769">
            <a:off x="1791080" y="2535922"/>
            <a:ext cx="328517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4000" b="1" dirty="0"/>
              <a:t>What is git?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9CAD0A-3D18-4EAD-B9F2-D36DEBE0F68D}"/>
              </a:ext>
            </a:extLst>
          </p:cNvPr>
          <p:cNvSpPr/>
          <p:nvPr/>
        </p:nvSpPr>
        <p:spPr>
          <a:xfrm rot="279490">
            <a:off x="5440681" y="3517883"/>
            <a:ext cx="4030980" cy="1470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C6452-D9D1-47F8-BCFB-1D6ECF650C92}"/>
              </a:ext>
            </a:extLst>
          </p:cNvPr>
          <p:cNvSpPr txBox="1"/>
          <p:nvPr/>
        </p:nvSpPr>
        <p:spPr>
          <a:xfrm rot="217247">
            <a:off x="5537822" y="3368993"/>
            <a:ext cx="512795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4000" b="1" dirty="0"/>
              <a:t>What is GitHub?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6CFEB-0B88-4197-B993-10D0230C31DC}"/>
              </a:ext>
            </a:extLst>
          </p:cNvPr>
          <p:cNvSpPr txBox="1"/>
          <p:nvPr/>
        </p:nvSpPr>
        <p:spPr>
          <a:xfrm>
            <a:off x="4953000" y="4696795"/>
            <a:ext cx="2286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/>
              <a:t>Questions?</a:t>
            </a:r>
          </a:p>
          <a:p>
            <a:endParaRPr lang="en-GB" dirty="0"/>
          </a:p>
          <a:p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91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C1B53AB1-10EE-4094-BAA1-C7C140976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C89E1-2324-454B-B951-F8AC3733D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371" y="560173"/>
            <a:ext cx="6337427" cy="1664043"/>
          </a:xfrm>
        </p:spPr>
        <p:txBody>
          <a:bodyPr>
            <a:normAutofit/>
          </a:bodyPr>
          <a:lstStyle/>
          <a:p>
            <a:r>
              <a:rPr lang="en-GB" sz="4000" b="1" dirty="0"/>
              <a:t>What have you learnt/ done?</a:t>
            </a:r>
          </a:p>
        </p:txBody>
      </p:sp>
      <p:pic>
        <p:nvPicPr>
          <p:cNvPr id="4" name="Picture 2" descr="What Exactly Is GitHub Anyway? | TechCrunch">
            <a:extLst>
              <a:ext uri="{FF2B5EF4-FFF2-40B4-BE49-F238E27FC236}">
                <a16:creationId xmlns:a16="http://schemas.microsoft.com/office/drawing/2014/main" id="{2964313F-B791-49AE-9CE4-CB78375A7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9329" y="168168"/>
            <a:ext cx="3168155" cy="316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it and GitHub: Part 2 - Technomaniac">
            <a:extLst>
              <a:ext uri="{FF2B5EF4-FFF2-40B4-BE49-F238E27FC236}">
                <a16:creationId xmlns:a16="http://schemas.microsoft.com/office/drawing/2014/main" id="{696D4171-91E2-41E5-8595-F24AD03DC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823007" y="3504492"/>
            <a:ext cx="2720799" cy="281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24F0-69B0-4B11-A713-0F76EE5EF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371" y="2405448"/>
            <a:ext cx="6337427" cy="3711147"/>
          </a:xfrm>
        </p:spPr>
        <p:txBody>
          <a:bodyPr>
            <a:normAutofit/>
          </a:bodyPr>
          <a:lstStyle/>
          <a:p>
            <a:r>
              <a:rPr lang="en-GB" sz="1700" dirty="0"/>
              <a:t>Learnt and used both </a:t>
            </a:r>
            <a:r>
              <a:rPr lang="en-GB" sz="1700" b="1" dirty="0">
                <a:solidFill>
                  <a:schemeClr val="accent2"/>
                </a:solidFill>
              </a:rPr>
              <a:t>git</a:t>
            </a:r>
            <a:r>
              <a:rPr lang="en-GB" sz="1700" dirty="0"/>
              <a:t> and </a:t>
            </a:r>
            <a:r>
              <a:rPr lang="en-GB" sz="1700" b="1" dirty="0">
                <a:solidFill>
                  <a:schemeClr val="accent1"/>
                </a:solidFill>
              </a:rPr>
              <a:t>GitHub</a:t>
            </a:r>
          </a:p>
          <a:p>
            <a:r>
              <a:rPr lang="en-GB" sz="1700" dirty="0"/>
              <a:t>Various benefits and uses of GitHub</a:t>
            </a:r>
          </a:p>
          <a:p>
            <a:r>
              <a:rPr lang="en-GB" sz="1700" dirty="0"/>
              <a:t>Have your own GitHub account:</a:t>
            </a:r>
          </a:p>
          <a:p>
            <a:pPr lvl="1"/>
            <a:r>
              <a:rPr lang="en-GB" sz="1700" dirty="0"/>
              <a:t>Created your own repo</a:t>
            </a:r>
          </a:p>
          <a:p>
            <a:pPr lvl="1"/>
            <a:r>
              <a:rPr lang="en-GB" sz="1700" dirty="0"/>
              <a:t>Launched your own website!</a:t>
            </a:r>
          </a:p>
          <a:p>
            <a:pPr lvl="1"/>
            <a:r>
              <a:rPr lang="en-GB" sz="1700" dirty="0"/>
              <a:t>Made some friends/ </a:t>
            </a:r>
            <a:r>
              <a:rPr lang="en-GB" sz="1800" dirty="0"/>
              <a:t>collaborators</a:t>
            </a:r>
            <a:r>
              <a:rPr lang="en-GB" sz="1700" dirty="0"/>
              <a:t>.</a:t>
            </a:r>
          </a:p>
          <a:p>
            <a:r>
              <a:rPr lang="en-GB" sz="1700" dirty="0"/>
              <a:t>Used several different methods:</a:t>
            </a:r>
          </a:p>
          <a:p>
            <a:pPr lvl="1"/>
            <a:r>
              <a:rPr lang="en-GB" sz="1700" dirty="0"/>
              <a:t>Git bash terminal</a:t>
            </a:r>
          </a:p>
          <a:p>
            <a:pPr lvl="1"/>
            <a:r>
              <a:rPr lang="en-GB" sz="1700" dirty="0"/>
              <a:t>Git Desktop</a:t>
            </a:r>
          </a:p>
          <a:p>
            <a:pPr lvl="1"/>
            <a:r>
              <a:rPr lang="en-GB" sz="1700" dirty="0"/>
              <a:t>GitHub.com (directly uploading and editing on the website)</a:t>
            </a:r>
          </a:p>
          <a:p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1744069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AA15BF-08A5-4FFB-A24B-B25A1B43710E}"/>
              </a:ext>
            </a:extLst>
          </p:cNvPr>
          <p:cNvSpPr txBox="1"/>
          <p:nvPr/>
        </p:nvSpPr>
        <p:spPr>
          <a:xfrm>
            <a:off x="6096000" y="2575174"/>
            <a:ext cx="6096000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Text editor (programme)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Atom - </a:t>
            </a:r>
            <a:r>
              <a:rPr lang="en-GB" sz="1600" dirty="0">
                <a:hlinkClick r:id="rId2"/>
              </a:rPr>
              <a:t>https://atom.io/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/>
              <a:t>(preferable over Notepad ++)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Notepad ++  </a:t>
            </a:r>
            <a:r>
              <a:rPr lang="en-GB" sz="1600" dirty="0">
                <a:hlinkClick r:id="rId3"/>
              </a:rPr>
              <a:t>https://notepad-plus-plus.org/downloads/</a:t>
            </a:r>
            <a:endParaRPr lang="en-GB" sz="1600" b="1" dirty="0">
              <a:solidFill>
                <a:schemeClr val="accent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b="1" dirty="0">
                <a:solidFill>
                  <a:schemeClr val="accent2"/>
                </a:solidFill>
              </a:rPr>
              <a:t>Git</a:t>
            </a:r>
            <a:r>
              <a:rPr lang="en-GB" sz="1600" dirty="0"/>
              <a:t>  (programme)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hlinkClick r:id="rId4"/>
              </a:rPr>
              <a:t>https://git-scm.com/downloads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b="1" dirty="0">
                <a:solidFill>
                  <a:schemeClr val="accent1"/>
                </a:solidFill>
              </a:rPr>
              <a:t>GitHub</a:t>
            </a:r>
            <a:r>
              <a:rPr lang="en-GB" sz="1600" dirty="0"/>
              <a:t> (account)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hlinkClick r:id="rId5"/>
              </a:rPr>
              <a:t>https://github.com/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b="1" dirty="0">
                <a:solidFill>
                  <a:schemeClr val="accent1"/>
                </a:solidFill>
              </a:rPr>
              <a:t>GitHub</a:t>
            </a:r>
            <a:r>
              <a:rPr lang="en-GB" sz="1600" dirty="0"/>
              <a:t> (desktop)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hlinkClick r:id="rId6"/>
              </a:rPr>
              <a:t>https://desktop.github.com/</a:t>
            </a:r>
            <a:endParaRPr lang="en-GB" sz="1600" dirty="0"/>
          </a:p>
          <a:p>
            <a:pPr lvl="1"/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3 ‘personal’ photos that you are happy to share and describe!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Think of 1 cartoon or animal.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br>
              <a:rPr lang="en-GB" dirty="0"/>
            </a:b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CCA534-D3B3-4243-B516-7B05FC447E33}"/>
              </a:ext>
            </a:extLst>
          </p:cNvPr>
          <p:cNvCxnSpPr/>
          <p:nvPr/>
        </p:nvCxnSpPr>
        <p:spPr>
          <a:xfrm>
            <a:off x="5695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What Exactly Is GitHub Anyway? | TechCrunch">
            <a:extLst>
              <a:ext uri="{FF2B5EF4-FFF2-40B4-BE49-F238E27FC236}">
                <a16:creationId xmlns:a16="http://schemas.microsoft.com/office/drawing/2014/main" id="{6EC287FD-E3AF-4AC1-8CD9-659F01C59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8944" y="-1596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 and GitHub: Part 2 - Technomaniac">
            <a:extLst>
              <a:ext uri="{FF2B5EF4-FFF2-40B4-BE49-F238E27FC236}">
                <a16:creationId xmlns:a16="http://schemas.microsoft.com/office/drawing/2014/main" id="{C929CD5E-52EC-4F4E-A723-A7761CDA8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7378" y="-1596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3398BD-ABEB-4FB8-AE2F-5CCB119A0904}"/>
              </a:ext>
            </a:extLst>
          </p:cNvPr>
          <p:cNvSpPr txBox="1"/>
          <p:nvPr/>
        </p:nvSpPr>
        <p:spPr>
          <a:xfrm>
            <a:off x="6362960" y="388091"/>
            <a:ext cx="47673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400" dirty="0">
                <a:latin typeface="+mj-lt"/>
              </a:rPr>
              <a:t>What will you need?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3203E16-7E9B-458A-8CB5-75873635C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89" y="571460"/>
            <a:ext cx="4781365" cy="76944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Welcome! </a:t>
            </a:r>
            <a:br>
              <a:rPr lang="en-GB" dirty="0"/>
            </a:br>
            <a:r>
              <a:rPr lang="en-GB" sz="3100" dirty="0"/>
              <a:t>Here is what will cover in the training session: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73D398E-7508-4BEE-8DC8-A928A9CCBA63}"/>
              </a:ext>
            </a:extLst>
          </p:cNvPr>
          <p:cNvSpPr txBox="1">
            <a:spLocks/>
          </p:cNvSpPr>
          <p:nvPr/>
        </p:nvSpPr>
        <p:spPr>
          <a:xfrm>
            <a:off x="425388" y="2279717"/>
            <a:ext cx="4781365" cy="2901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What is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 and </a:t>
            </a:r>
            <a:r>
              <a:rPr lang="en-GB" sz="1800" b="1" dirty="0">
                <a:solidFill>
                  <a:schemeClr val="accent1"/>
                </a:solidFill>
              </a:rPr>
              <a:t>GitHub</a:t>
            </a:r>
          </a:p>
          <a:p>
            <a:r>
              <a:rPr lang="en-GB" sz="1800" dirty="0"/>
              <a:t>General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 workflow</a:t>
            </a:r>
          </a:p>
          <a:p>
            <a:r>
              <a:rPr lang="en-GB" sz="1800" dirty="0"/>
              <a:t>Benefits of using </a:t>
            </a:r>
            <a:r>
              <a:rPr lang="en-GB" sz="1800" b="1" dirty="0">
                <a:solidFill>
                  <a:schemeClr val="accent1"/>
                </a:solidFill>
              </a:rPr>
              <a:t>GitHub</a:t>
            </a:r>
          </a:p>
          <a:p>
            <a:r>
              <a:rPr lang="en-GB" sz="1800" dirty="0"/>
              <a:t>How to use your own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/</a:t>
            </a:r>
            <a:r>
              <a:rPr lang="en-GB" sz="1800" b="1" dirty="0">
                <a:solidFill>
                  <a:schemeClr val="accent1"/>
                </a:solidFill>
              </a:rPr>
              <a:t>GitHub</a:t>
            </a:r>
            <a:r>
              <a:rPr lang="en-GB" sz="1800" dirty="0"/>
              <a:t> accounts</a:t>
            </a:r>
          </a:p>
          <a:p>
            <a:r>
              <a:rPr lang="en-GB" sz="1800" dirty="0"/>
              <a:t>Downloading/ cloning repositories (‘repos’)</a:t>
            </a:r>
          </a:p>
          <a:p>
            <a:pPr lvl="1"/>
            <a:r>
              <a:rPr lang="en-GB" sz="1600" dirty="0"/>
              <a:t>Website vs locally </a:t>
            </a:r>
          </a:p>
          <a:p>
            <a:r>
              <a:rPr lang="en-GB" sz="1800" dirty="0"/>
              <a:t>Uploading our own repo</a:t>
            </a:r>
          </a:p>
          <a:p>
            <a:pPr lvl="1"/>
            <a:r>
              <a:rPr lang="en-GB" sz="1600" dirty="0"/>
              <a:t>Locally vs website</a:t>
            </a:r>
          </a:p>
          <a:p>
            <a:r>
              <a:rPr lang="en-GB" sz="2000" dirty="0"/>
              <a:t>Create and edit your own live website via </a:t>
            </a:r>
            <a:r>
              <a:rPr lang="en-GB" sz="2000" b="1" dirty="0">
                <a:solidFill>
                  <a:schemeClr val="accent1"/>
                </a:solidFill>
              </a:rPr>
              <a:t>GitHub</a:t>
            </a:r>
            <a:r>
              <a:rPr lang="en-GB" sz="2000" dirty="0"/>
              <a:t>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E2B14-D2D5-411E-9ED5-4A3CC04D48B7}"/>
              </a:ext>
            </a:extLst>
          </p:cNvPr>
          <p:cNvSpPr txBox="1"/>
          <p:nvPr/>
        </p:nvSpPr>
        <p:spPr>
          <a:xfrm>
            <a:off x="6096000" y="1319533"/>
            <a:ext cx="5455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Prior to the training session, you will need to have setup </a:t>
            </a:r>
            <a:r>
              <a:rPr lang="en-GB" u="sng" dirty="0"/>
              <a:t>4 different programmes/ accounts</a:t>
            </a:r>
            <a:r>
              <a:rPr lang="en-GB" dirty="0"/>
              <a:t> + 2 other ‘image related’ tasks.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5E229E-E3B1-4C05-AA09-2DE13DCE23F3}"/>
              </a:ext>
            </a:extLst>
          </p:cNvPr>
          <p:cNvSpPr txBox="1"/>
          <p:nvPr/>
        </p:nvSpPr>
        <p:spPr>
          <a:xfrm>
            <a:off x="7284876" y="6507231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9"/>
              </a:rPr>
              <a:t>https://github.com/SBurnard/GitHub_training</a:t>
            </a:r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02CE8-AADA-482E-A78E-FC213D3628C9}"/>
              </a:ext>
            </a:extLst>
          </p:cNvPr>
          <p:cNvSpPr txBox="1"/>
          <p:nvPr/>
        </p:nvSpPr>
        <p:spPr>
          <a:xfrm>
            <a:off x="6097166" y="5917170"/>
            <a:ext cx="6428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For a more detailed setup guide see the other presentation: ‘GitHub_training_intro_prior_setup_instructions.pptx’</a:t>
            </a:r>
          </a:p>
        </p:txBody>
      </p:sp>
    </p:spTree>
    <p:extLst>
      <p:ext uri="{BB962C8B-B14F-4D97-AF65-F5344CB8AC3E}">
        <p14:creationId xmlns:p14="http://schemas.microsoft.com/office/powerpoint/2010/main" val="3484691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D612A-4B46-4E16-98A7-30A4F91D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additional training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85169-7D65-41B9-B015-3F3EBBE4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 GitHub:</a:t>
            </a:r>
          </a:p>
          <a:p>
            <a:pPr>
              <a:buClr>
                <a:schemeClr val="tx1"/>
              </a:buClr>
            </a:pPr>
            <a:r>
              <a:rPr lang="en-GB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https://lab.github.com/githubtraining/prepare-to-use-github</a:t>
            </a:r>
            <a:endParaRPr lang="en-GB" dirty="0"/>
          </a:p>
          <a:p>
            <a:r>
              <a:rPr lang="en-GB" dirty="0">
                <a:hlinkClick r:id="rId3"/>
              </a:rPr>
              <a:t>https://lab.github.com/githubtraining/introduction-to-github</a:t>
            </a:r>
            <a:endParaRPr lang="en-GB" dirty="0"/>
          </a:p>
          <a:p>
            <a:r>
              <a:rPr lang="en-GB" dirty="0">
                <a:hlinkClick r:id="rId4"/>
              </a:rPr>
              <a:t>https://lab.github.com/githubtraining/first-day-on-github</a:t>
            </a:r>
            <a:endParaRPr lang="en-GB" dirty="0"/>
          </a:p>
          <a:p>
            <a:pPr marL="0" indent="0">
              <a:buNone/>
            </a:pPr>
            <a:r>
              <a:rPr lang="en-GB" u="sng" dirty="0"/>
              <a:t>Alternative sites:</a:t>
            </a:r>
          </a:p>
          <a:p>
            <a:r>
              <a:rPr lang="en-GB" dirty="0">
                <a:hlinkClick r:id="rId5"/>
              </a:rPr>
              <a:t>https://blog.upperlinecode.com/how-to-teach-git-commits-github-to-teenagers-a3f740b2f500</a:t>
            </a:r>
            <a:endParaRPr lang="en-GB" dirty="0"/>
          </a:p>
          <a:p>
            <a:r>
              <a:rPr lang="en-GB" dirty="0">
                <a:hlinkClick r:id="rId6"/>
              </a:rPr>
              <a:t>https://rachelcarmena.github.io/2018/12/12/how-to-teach-git.html</a:t>
            </a:r>
            <a:endParaRPr lang="en-GB" dirty="0"/>
          </a:p>
          <a:p>
            <a:r>
              <a:rPr lang="en-GB" dirty="0">
                <a:hlinkClick r:id="rId7"/>
              </a:rPr>
              <a:t>https://towardsdatascience.com/getting-started-with-git-and-github-6fcd0f2d4ac6</a:t>
            </a:r>
            <a:endParaRPr lang="en-GB" dirty="0"/>
          </a:p>
          <a:p>
            <a:r>
              <a:rPr lang="en-GB" dirty="0">
                <a:hlinkClick r:id="rId8"/>
              </a:rPr>
              <a:t>https://learngitbranching.js.org/</a:t>
            </a:r>
            <a:r>
              <a:rPr lang="en-GB" dirty="0"/>
              <a:t> (interactive for git)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12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CEE6-0C2C-4447-96E6-0A108EDF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and </a:t>
            </a:r>
            <a:r>
              <a:rPr lang="en-GB" b="1" dirty="0">
                <a:solidFill>
                  <a:schemeClr val="accent1"/>
                </a:solidFill>
              </a:rPr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98D5C-2A28-4EBA-80EA-2B7CBBDAD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is version control system (works locally on your machine).</a:t>
            </a:r>
          </a:p>
          <a:p>
            <a:r>
              <a:rPr lang="en-GB" b="1" dirty="0">
                <a:solidFill>
                  <a:schemeClr val="accent1"/>
                </a:solidFill>
              </a:rPr>
              <a:t>GitHub</a:t>
            </a:r>
            <a:r>
              <a:rPr lang="en-GB" dirty="0"/>
              <a:t> is a centralised/ ‘cloud’ hosting service for </a:t>
            </a:r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repositories.</a:t>
            </a:r>
          </a:p>
        </p:txBody>
      </p:sp>
      <p:pic>
        <p:nvPicPr>
          <p:cNvPr id="4" name="Picture 2" descr="What Exactly Is GitHub Anyway? | TechCrunch">
            <a:extLst>
              <a:ext uri="{FF2B5EF4-FFF2-40B4-BE49-F238E27FC236}">
                <a16:creationId xmlns:a16="http://schemas.microsoft.com/office/drawing/2014/main" id="{C899FFD1-A3B5-423D-AD41-2C9F6DFDC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54" y="142180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it and GitHub: Part 2 - Technomaniac">
            <a:extLst>
              <a:ext uri="{FF2B5EF4-FFF2-40B4-BE49-F238E27FC236}">
                <a16:creationId xmlns:a16="http://schemas.microsoft.com/office/drawing/2014/main" id="{D64FB4C7-736C-448F-9F0D-DC1DD4673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2794120" y="142180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394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CEE6-0C2C-4447-96E6-0A108EDF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(and examples) of </a:t>
            </a:r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98D5C-2A28-4EBA-80EA-2B7CBBDAD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is version control system (works locally on your machine).</a:t>
            </a:r>
          </a:p>
          <a:p>
            <a:r>
              <a:rPr lang="en-GB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GB" dirty="0"/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is a centralised/ ‘cloud’ hosting service for </a:t>
            </a:r>
            <a:r>
              <a:rPr lang="en-GB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Git</a:t>
            </a:r>
            <a:r>
              <a:rPr lang="en-GB" dirty="0"/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repositories.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(version control) is most useful for programmers! </a:t>
            </a:r>
          </a:p>
          <a:p>
            <a:pPr lvl="1"/>
            <a:r>
              <a:rPr lang="en-GB" dirty="0"/>
              <a:t>So probably of less interest to yourselves.</a:t>
            </a:r>
          </a:p>
        </p:txBody>
      </p:sp>
      <p:pic>
        <p:nvPicPr>
          <p:cNvPr id="4" name="Picture 2" descr="What Exactly Is GitHub Anyway? | TechCrunch">
            <a:extLst>
              <a:ext uri="{FF2B5EF4-FFF2-40B4-BE49-F238E27FC236}">
                <a16:creationId xmlns:a16="http://schemas.microsoft.com/office/drawing/2014/main" id="{C899FFD1-A3B5-423D-AD41-2C9F6DFDC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466" y="0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it and GitHub: Part 2 - Technomaniac">
            <a:extLst>
              <a:ext uri="{FF2B5EF4-FFF2-40B4-BE49-F238E27FC236}">
                <a16:creationId xmlns:a16="http://schemas.microsoft.com/office/drawing/2014/main" id="{D64FB4C7-736C-448F-9F0D-DC1DD4673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7086600" y="72168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6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4597A3-E2AE-40BC-B45B-EEBBD5988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8" t="26305" r="59160" b="28599"/>
          <a:stretch/>
        </p:blipFill>
        <p:spPr>
          <a:xfrm>
            <a:off x="0" y="430887"/>
            <a:ext cx="2918085" cy="280987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94FF3EC-A439-462A-951E-E0994A5B7DB5}"/>
              </a:ext>
            </a:extLst>
          </p:cNvPr>
          <p:cNvGrpSpPr/>
          <p:nvPr/>
        </p:nvGrpSpPr>
        <p:grpSpPr>
          <a:xfrm>
            <a:off x="7549797" y="2408"/>
            <a:ext cx="2918084" cy="3236983"/>
            <a:chOff x="7549797" y="2408"/>
            <a:chExt cx="2918084" cy="32369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82DAF71-E873-446D-97E9-B6E4C3645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593" t="25616" r="59553" b="29275"/>
            <a:stretch/>
          </p:blipFill>
          <p:spPr>
            <a:xfrm>
              <a:off x="7549797" y="416369"/>
              <a:ext cx="2918084" cy="282302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401699-BF9A-43FC-8581-F6A984E52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123" t="36756" r="73673" b="56728"/>
            <a:stretch/>
          </p:blipFill>
          <p:spPr>
            <a:xfrm>
              <a:off x="7549797" y="2408"/>
              <a:ext cx="2918084" cy="42886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F031978-8E51-4FF3-A998-76C7A33AFA43}"/>
              </a:ext>
            </a:extLst>
          </p:cNvPr>
          <p:cNvGrpSpPr/>
          <p:nvPr/>
        </p:nvGrpSpPr>
        <p:grpSpPr>
          <a:xfrm>
            <a:off x="3659409" y="-3974"/>
            <a:ext cx="2918086" cy="3244736"/>
            <a:chOff x="3659409" y="-3974"/>
            <a:chExt cx="2918086" cy="32447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CFFD92B-055F-4ACE-A3B8-56BC04DF9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914" t="25555" r="58594" b="28250"/>
            <a:stretch/>
          </p:blipFill>
          <p:spPr>
            <a:xfrm>
              <a:off x="3659411" y="417740"/>
              <a:ext cx="2918084" cy="282302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3595FFD-36EA-45C8-B11D-5A14B2A5A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969" t="53215" r="73516" b="39722"/>
            <a:stretch/>
          </p:blipFill>
          <p:spPr>
            <a:xfrm>
              <a:off x="3659409" y="-3974"/>
              <a:ext cx="2918086" cy="42886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80A9CDA-5F5A-4BF8-97A7-730410A63362}"/>
              </a:ext>
            </a:extLst>
          </p:cNvPr>
          <p:cNvSpPr txBox="1"/>
          <p:nvPr/>
        </p:nvSpPr>
        <p:spPr>
          <a:xfrm>
            <a:off x="0" y="3367833"/>
            <a:ext cx="535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Example of needing to return to an earlier version…</a:t>
            </a:r>
          </a:p>
        </p:txBody>
      </p:sp>
      <p:pic>
        <p:nvPicPr>
          <p:cNvPr id="28" name="Picture 27" descr="Git and GitHub: Part 2 - Technomaniac">
            <a:extLst>
              <a:ext uri="{FF2B5EF4-FFF2-40B4-BE49-F238E27FC236}">
                <a16:creationId xmlns:a16="http://schemas.microsoft.com/office/drawing/2014/main" id="{6645A671-8C8F-4E9E-B8AD-B6516ECB8C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0" y="8941"/>
            <a:ext cx="400050" cy="41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19EFF92-6304-460C-8B49-6224BF607473}"/>
              </a:ext>
            </a:extLst>
          </p:cNvPr>
          <p:cNvSpPr txBox="1"/>
          <p:nvPr/>
        </p:nvSpPr>
        <p:spPr>
          <a:xfrm>
            <a:off x="400050" y="5500"/>
            <a:ext cx="1066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Example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FC1303-B5DD-43A4-8C28-8D1C203309CF}"/>
              </a:ext>
            </a:extLst>
          </p:cNvPr>
          <p:cNvGrpSpPr/>
          <p:nvPr/>
        </p:nvGrpSpPr>
        <p:grpSpPr>
          <a:xfrm>
            <a:off x="0" y="3680036"/>
            <a:ext cx="3800475" cy="3177964"/>
            <a:chOff x="0" y="3680036"/>
            <a:chExt cx="3800475" cy="317796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AACABB6-B0FD-490F-8B09-65B2D48EE933}"/>
                </a:ext>
              </a:extLst>
            </p:cNvPr>
            <p:cNvPicPr/>
            <p:nvPr/>
          </p:nvPicPr>
          <p:blipFill rotWithShape="1">
            <a:blip r:embed="rId8"/>
            <a:srcRect l="62066" t="9448" r="2814" b="9255"/>
            <a:stretch/>
          </p:blipFill>
          <p:spPr bwMode="auto">
            <a:xfrm>
              <a:off x="0" y="4122417"/>
              <a:ext cx="3800475" cy="27355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2E5E5E-0F1B-455E-91D3-40BF7B6A798D}"/>
                </a:ext>
              </a:extLst>
            </p:cNvPr>
            <p:cNvGrpSpPr/>
            <p:nvPr/>
          </p:nvGrpSpPr>
          <p:grpSpPr>
            <a:xfrm>
              <a:off x="1416937" y="3680036"/>
              <a:ext cx="723078" cy="432792"/>
              <a:chOff x="1465644" y="3655199"/>
              <a:chExt cx="723078" cy="43279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FFF80E-4AE3-44CF-925E-0584F2CD452B}"/>
                  </a:ext>
                </a:extLst>
              </p:cNvPr>
              <p:cNvSpPr txBox="1"/>
              <p:nvPr/>
            </p:nvSpPr>
            <p:spPr>
              <a:xfrm>
                <a:off x="1465644" y="3655199"/>
                <a:ext cx="723078" cy="432792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/>
                  <a:t>C3</a:t>
                </a:r>
                <a:endParaRPr lang="en-GB" b="1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A90B8CE-E628-43EA-ACE5-612E83D20015}"/>
                  </a:ext>
                </a:extLst>
              </p:cNvPr>
              <p:cNvSpPr/>
              <p:nvPr/>
            </p:nvSpPr>
            <p:spPr>
              <a:xfrm>
                <a:off x="1663430" y="3729633"/>
                <a:ext cx="337320" cy="285170"/>
              </a:xfrm>
              <a:prstGeom prst="ellipse">
                <a:avLst/>
              </a:prstGeom>
              <a:noFill/>
              <a:ln w="190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13B6FA-BB00-4D04-AB30-A03B83E27143}"/>
              </a:ext>
            </a:extLst>
          </p:cNvPr>
          <p:cNvGrpSpPr/>
          <p:nvPr/>
        </p:nvGrpSpPr>
        <p:grpSpPr>
          <a:xfrm>
            <a:off x="3593723" y="3652748"/>
            <a:ext cx="4112002" cy="3205252"/>
            <a:chOff x="3593723" y="3652748"/>
            <a:chExt cx="4112002" cy="320525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21BB813-7A0A-4CCC-A855-F78AB8478077}"/>
                </a:ext>
              </a:extLst>
            </p:cNvPr>
            <p:cNvPicPr/>
            <p:nvPr/>
          </p:nvPicPr>
          <p:blipFill rotWithShape="1">
            <a:blip r:embed="rId9"/>
            <a:srcRect l="60091" t="6148" b="5937"/>
            <a:stretch/>
          </p:blipFill>
          <p:spPr bwMode="auto">
            <a:xfrm>
              <a:off x="4020539" y="4122417"/>
              <a:ext cx="3685186" cy="27355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76FB4D-5505-4D9B-90AB-F8E2D6EE1C2A}"/>
                </a:ext>
              </a:extLst>
            </p:cNvPr>
            <p:cNvSpPr txBox="1"/>
            <p:nvPr/>
          </p:nvSpPr>
          <p:spPr>
            <a:xfrm>
              <a:off x="3593723" y="5304338"/>
              <a:ext cx="676275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r>
                <a:rPr lang="en-GB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Ctl z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2FA4677-782A-46A1-909F-C245B8316DE6}"/>
                </a:ext>
              </a:extLst>
            </p:cNvPr>
            <p:cNvGrpSpPr/>
            <p:nvPr/>
          </p:nvGrpSpPr>
          <p:grpSpPr>
            <a:xfrm>
              <a:off x="5501593" y="3652748"/>
              <a:ext cx="723078" cy="432792"/>
              <a:chOff x="1465644" y="3645471"/>
              <a:chExt cx="723078" cy="432792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7C9D203-09B6-404F-98DA-9F41E2132FB0}"/>
                  </a:ext>
                </a:extLst>
              </p:cNvPr>
              <p:cNvSpPr txBox="1"/>
              <p:nvPr/>
            </p:nvSpPr>
            <p:spPr>
              <a:xfrm>
                <a:off x="1465644" y="3645471"/>
                <a:ext cx="723078" cy="432792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/>
                  <a:t>C1</a:t>
                </a:r>
                <a:endParaRPr lang="en-GB" b="1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F1F7A19-A28C-4985-817C-3858591A8C33}"/>
                  </a:ext>
                </a:extLst>
              </p:cNvPr>
              <p:cNvSpPr/>
              <p:nvPr/>
            </p:nvSpPr>
            <p:spPr>
              <a:xfrm>
                <a:off x="1663430" y="3729633"/>
                <a:ext cx="337320" cy="28517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0A804C-615A-4AC4-A19D-1784884CE201}"/>
              </a:ext>
            </a:extLst>
          </p:cNvPr>
          <p:cNvGrpSpPr/>
          <p:nvPr/>
        </p:nvGrpSpPr>
        <p:grpSpPr>
          <a:xfrm>
            <a:off x="7525583" y="3649066"/>
            <a:ext cx="4666417" cy="3206526"/>
            <a:chOff x="7525583" y="3649066"/>
            <a:chExt cx="4666417" cy="320652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0457E47-0E41-4F83-BAA1-D06491D7A76D}"/>
                </a:ext>
              </a:extLst>
            </p:cNvPr>
            <p:cNvPicPr/>
            <p:nvPr/>
          </p:nvPicPr>
          <p:blipFill rotWithShape="1">
            <a:blip r:embed="rId10"/>
            <a:srcRect l="56902" t="5199" b="7746"/>
            <a:stretch/>
          </p:blipFill>
          <p:spPr bwMode="auto">
            <a:xfrm>
              <a:off x="7925789" y="4122417"/>
              <a:ext cx="4266211" cy="27331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186867-8C9D-4ADB-93FB-4CCFFB95551D}"/>
                </a:ext>
              </a:extLst>
            </p:cNvPr>
            <p:cNvSpPr txBox="1"/>
            <p:nvPr/>
          </p:nvSpPr>
          <p:spPr>
            <a:xfrm>
              <a:off x="7525583" y="5304338"/>
              <a:ext cx="676275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r>
                <a:rPr lang="en-GB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Ctl z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D2EFDE4-45AE-47DF-AC3D-E2E4183B48C0}"/>
                </a:ext>
              </a:extLst>
            </p:cNvPr>
            <p:cNvGrpSpPr/>
            <p:nvPr/>
          </p:nvGrpSpPr>
          <p:grpSpPr>
            <a:xfrm>
              <a:off x="9834887" y="3649066"/>
              <a:ext cx="723078" cy="432792"/>
              <a:chOff x="1084793" y="3687689"/>
              <a:chExt cx="723078" cy="43279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AADB70-AFD9-4E2B-BC8C-7E402A42EB23}"/>
                  </a:ext>
                </a:extLst>
              </p:cNvPr>
              <p:cNvSpPr txBox="1"/>
              <p:nvPr/>
            </p:nvSpPr>
            <p:spPr>
              <a:xfrm>
                <a:off x="1084793" y="3687689"/>
                <a:ext cx="723078" cy="432792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/>
                  <a:t>C0</a:t>
                </a:r>
                <a:endParaRPr lang="en-GB" b="1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03975F7-F446-4D79-A703-0E23425FC2FA}"/>
                  </a:ext>
                </a:extLst>
              </p:cNvPr>
              <p:cNvSpPr/>
              <p:nvPr/>
            </p:nvSpPr>
            <p:spPr>
              <a:xfrm>
                <a:off x="1277672" y="3767294"/>
                <a:ext cx="337320" cy="28517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296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CEE6-0C2C-4447-96E6-0A108EDF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(and examples) of </a:t>
            </a:r>
            <a:r>
              <a:rPr lang="en-GB" b="1" dirty="0">
                <a:solidFill>
                  <a:schemeClr val="accent1"/>
                </a:solidFill>
              </a:rPr>
              <a:t>GitHub</a:t>
            </a:r>
            <a:r>
              <a:rPr lang="en-GB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98D5C-2A28-4EBA-80EA-2B7CBBDAD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Git</a:t>
            </a:r>
            <a:r>
              <a:rPr lang="en-GB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is version control system (works locally on your machine).</a:t>
            </a:r>
          </a:p>
          <a:p>
            <a:r>
              <a:rPr lang="en-GB" b="1" dirty="0">
                <a:solidFill>
                  <a:schemeClr val="accent1"/>
                </a:solidFill>
              </a:rPr>
              <a:t>GitHub</a:t>
            </a:r>
            <a:r>
              <a:rPr lang="en-GB" dirty="0"/>
              <a:t> is a centralised/ ‘cloud’ hosting service for </a:t>
            </a:r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repositories.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Git</a:t>
            </a:r>
            <a:r>
              <a:rPr lang="en-GB" dirty="0"/>
              <a:t> </a:t>
            </a:r>
            <a:r>
              <a:rPr lang="en-GB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(version control) is most useful for programmers! </a:t>
            </a:r>
          </a:p>
          <a:p>
            <a:pPr lvl="1"/>
            <a:r>
              <a:rPr lang="en-GB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So probably of less interest to yourselves.</a:t>
            </a:r>
          </a:p>
          <a:p>
            <a:r>
              <a:rPr lang="en-GB" b="1" dirty="0">
                <a:solidFill>
                  <a:schemeClr val="accent1"/>
                </a:solidFill>
              </a:rPr>
              <a:t>GitHub </a:t>
            </a:r>
            <a:r>
              <a:rPr lang="en-GB" dirty="0"/>
              <a:t>very useful for researchers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Store</a:t>
            </a:r>
            <a:r>
              <a:rPr lang="en-GB" dirty="0"/>
              <a:t> and </a:t>
            </a:r>
            <a:r>
              <a:rPr lang="en-GB" b="1" dirty="0"/>
              <a:t>share</a:t>
            </a:r>
            <a:r>
              <a:rPr lang="en-GB" dirty="0"/>
              <a:t> your data/ code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Access</a:t>
            </a:r>
            <a:r>
              <a:rPr lang="en-GB" dirty="0"/>
              <a:t> tonnes/ ‘heaps’ of open source programmes and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FREE</a:t>
            </a:r>
            <a:r>
              <a:rPr lang="en-GB" dirty="0"/>
              <a:t>!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Versatile</a:t>
            </a:r>
            <a:r>
              <a:rPr lang="en-GB" dirty="0"/>
              <a:t>.</a:t>
            </a:r>
          </a:p>
        </p:txBody>
      </p:sp>
      <p:pic>
        <p:nvPicPr>
          <p:cNvPr id="4" name="Picture 2" descr="What Exactly Is GitHub Anyway? | TechCrunch">
            <a:extLst>
              <a:ext uri="{FF2B5EF4-FFF2-40B4-BE49-F238E27FC236}">
                <a16:creationId xmlns:a16="http://schemas.microsoft.com/office/drawing/2014/main" id="{C899FFD1-A3B5-423D-AD41-2C9F6DFDC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729" y="130206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it and GitHub: Part 2 - Technomaniac">
            <a:extLst>
              <a:ext uri="{FF2B5EF4-FFF2-40B4-BE49-F238E27FC236}">
                <a16:creationId xmlns:a16="http://schemas.microsoft.com/office/drawing/2014/main" id="{64D6CF79-BB76-4356-BFB3-D972BFE86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0" y="1106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016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CEE6-0C2C-4447-96E6-0A108EDF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(and examples) of </a:t>
            </a:r>
            <a:r>
              <a:rPr lang="en-GB" b="1" dirty="0">
                <a:solidFill>
                  <a:schemeClr val="accent1"/>
                </a:solidFill>
              </a:rPr>
              <a:t>GitHub</a:t>
            </a:r>
            <a:r>
              <a:rPr lang="en-GB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98D5C-2A28-4EBA-80EA-2B7CBBDAD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14464" cy="490216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600" dirty="0"/>
              <a:t>Example GitHub page from a lab group sharing software:</a:t>
            </a:r>
          </a:p>
          <a:p>
            <a:pPr lvl="1"/>
            <a:r>
              <a:rPr lang="en-GB" sz="2000" dirty="0">
                <a:hlinkClick r:id="rId2"/>
              </a:rPr>
              <a:t>https://github.com/mhammell-laboratory</a:t>
            </a:r>
            <a:endParaRPr lang="en-GB" sz="2000" dirty="0"/>
          </a:p>
          <a:p>
            <a:pPr lvl="1"/>
            <a:r>
              <a:rPr lang="en-GB" sz="2000" dirty="0">
                <a:hlinkClick r:id="rId3"/>
              </a:rPr>
              <a:t>https://github.com/PMBio</a:t>
            </a:r>
            <a:endParaRPr lang="en-GB" sz="2000" dirty="0"/>
          </a:p>
          <a:p>
            <a:pPr marL="0" indent="0">
              <a:buNone/>
            </a:pPr>
            <a:r>
              <a:rPr lang="en-GB" sz="2600" dirty="0"/>
              <a:t>Example GitHub page from an individual:</a:t>
            </a:r>
          </a:p>
          <a:p>
            <a:pPr lvl="1"/>
            <a:r>
              <a:rPr lang="en-GB" sz="2000" dirty="0">
                <a:hlinkClick r:id="rId4"/>
              </a:rPr>
              <a:t>https://github.com/sirselim</a:t>
            </a:r>
            <a:endParaRPr lang="en-GB" sz="2000" dirty="0"/>
          </a:p>
          <a:p>
            <a:pPr lvl="1"/>
            <a:endParaRPr lang="en-GB" sz="2000" dirty="0"/>
          </a:p>
          <a:p>
            <a:pPr marL="0" indent="0">
              <a:buNone/>
            </a:pPr>
            <a:r>
              <a:rPr lang="en-GB" sz="2600" dirty="0"/>
              <a:t>Storing and sharing training:</a:t>
            </a:r>
          </a:p>
          <a:p>
            <a:pPr lvl="1"/>
            <a:r>
              <a:rPr lang="en-GB" sz="2200" dirty="0">
                <a:hlinkClick r:id="rId5"/>
              </a:rPr>
              <a:t>https://github.com/PMBio/SingleCellCourse</a:t>
            </a:r>
            <a:endParaRPr lang="en-GB" sz="2200" dirty="0"/>
          </a:p>
          <a:p>
            <a:pPr marL="0" indent="0">
              <a:buNone/>
            </a:pPr>
            <a:r>
              <a:rPr lang="en-GB" sz="2600" dirty="0"/>
              <a:t>Data and information for a publication:</a:t>
            </a:r>
          </a:p>
          <a:p>
            <a:pPr lvl="1"/>
            <a:r>
              <a:rPr lang="en-GB" sz="2000" dirty="0">
                <a:hlinkClick r:id="rId6"/>
              </a:rPr>
              <a:t>https://github.com/PMBio/scNMT-seq</a:t>
            </a:r>
            <a:endParaRPr lang="en-GB" sz="2000" dirty="0"/>
          </a:p>
          <a:p>
            <a:pPr marL="0" indent="0">
              <a:buNone/>
            </a:pPr>
            <a:r>
              <a:rPr lang="en-GB" sz="2600" dirty="0"/>
              <a:t>Easily create webpages:</a:t>
            </a:r>
          </a:p>
          <a:p>
            <a:pPr lvl="1"/>
            <a:r>
              <a:rPr lang="en-GB" sz="2000" dirty="0">
                <a:hlinkClick r:id="rId7"/>
              </a:rPr>
              <a:t>https://learning-zone.github.io/website-templates/avenger-multi-purpose-responsive-html5-bootstrap-template/</a:t>
            </a:r>
            <a:r>
              <a:rPr lang="en-GB" sz="2000" dirty="0"/>
              <a:t> (generic example template -  see more </a:t>
            </a:r>
            <a:r>
              <a:rPr lang="en-GB" sz="2000" dirty="0">
                <a:hlinkClick r:id="rId8"/>
              </a:rPr>
              <a:t>https://github.com/learning-zone/website-templates</a:t>
            </a:r>
            <a:r>
              <a:rPr lang="en-GB" sz="2000" dirty="0"/>
              <a:t> )</a:t>
            </a:r>
            <a:endParaRPr lang="en-GB" sz="2000" dirty="0">
              <a:hlinkClick r:id="rId9"/>
            </a:endParaRPr>
          </a:p>
          <a:p>
            <a:pPr lvl="1"/>
            <a:r>
              <a:rPr lang="en-GB" sz="2000" dirty="0">
                <a:hlinkClick r:id="rId9"/>
              </a:rPr>
              <a:t>https://sirselim.github.io/tSNE_plotting/</a:t>
            </a:r>
            <a:r>
              <a:rPr lang="en-GB" sz="2000" dirty="0"/>
              <a:t> (Interactive plots on a webpage linked to a publication)</a:t>
            </a:r>
          </a:p>
          <a:p>
            <a:pPr lvl="1"/>
            <a:r>
              <a:rPr lang="en-GB" sz="2000" dirty="0">
                <a:hlinkClick r:id="rId10"/>
              </a:rPr>
              <a:t>https://sirselim.github.io/tSNE_plotting/img/test_large_tsne_plot.html</a:t>
            </a:r>
            <a:endParaRPr lang="en-GB" sz="2000" dirty="0"/>
          </a:p>
          <a:p>
            <a:pPr marL="0" indent="0">
              <a:buNone/>
            </a:pPr>
            <a:r>
              <a:rPr lang="en-GB" sz="2600" dirty="0"/>
              <a:t>Share your journey to promote a tool, generate interest and invite/ benefit from collaborative troubleshooting:</a:t>
            </a:r>
          </a:p>
          <a:p>
            <a:pPr lvl="1"/>
            <a:r>
              <a:rPr lang="en-GB" sz="2000" dirty="0">
                <a:hlinkClick r:id="rId11"/>
              </a:rPr>
              <a:t>https://github.com/sirselim/jetson_nanopore_sequencing</a:t>
            </a:r>
            <a:r>
              <a:rPr lang="en-GB" sz="2000" dirty="0"/>
              <a:t> (his </a:t>
            </a:r>
            <a:r>
              <a:rPr lang="en-GB" sz="2000" u="sng" dirty="0"/>
              <a:t>current</a:t>
            </a:r>
            <a:r>
              <a:rPr lang="en-GB" sz="2000" dirty="0"/>
              <a:t> journey developing a cheap and portable setup for the Nanopore!)</a:t>
            </a:r>
          </a:p>
          <a:p>
            <a:endParaRPr lang="en-GB" dirty="0"/>
          </a:p>
        </p:txBody>
      </p:sp>
      <p:pic>
        <p:nvPicPr>
          <p:cNvPr id="5" name="Picture 4" descr="Git and GitHub: Part 2 - Technomaniac">
            <a:extLst>
              <a:ext uri="{FF2B5EF4-FFF2-40B4-BE49-F238E27FC236}">
                <a16:creationId xmlns:a16="http://schemas.microsoft.com/office/drawing/2014/main" id="{D64FB4C7-736C-448F-9F0D-DC1DD4673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0" y="1106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hat Exactly Is GitHub Anyway? | TechCrunch">
            <a:extLst>
              <a:ext uri="{FF2B5EF4-FFF2-40B4-BE49-F238E27FC236}">
                <a16:creationId xmlns:a16="http://schemas.microsoft.com/office/drawing/2014/main" id="{D4139C13-1D36-432F-91EE-73DC02C17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729" y="130206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01B481-BCFE-4C46-B95C-2B7359962A7B}"/>
              </a:ext>
            </a:extLst>
          </p:cNvPr>
          <p:cNvSpPr txBox="1"/>
          <p:nvPr/>
        </p:nvSpPr>
        <p:spPr>
          <a:xfrm>
            <a:off x="2290354" y="6226629"/>
            <a:ext cx="700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These are just a few ‘basic’ example uses of GitHub</a:t>
            </a:r>
          </a:p>
        </p:txBody>
      </p:sp>
    </p:spTree>
    <p:extLst>
      <p:ext uri="{BB962C8B-B14F-4D97-AF65-F5344CB8AC3E}">
        <p14:creationId xmlns:p14="http://schemas.microsoft.com/office/powerpoint/2010/main" val="4009263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9A15-EE5E-49DB-9B06-8BCDD94B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37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How do </a:t>
            </a:r>
            <a:r>
              <a:rPr lang="en-GB" b="1" dirty="0">
                <a:solidFill>
                  <a:srgbClr val="FF0000"/>
                </a:solidFill>
              </a:rPr>
              <a:t>Git</a:t>
            </a:r>
            <a:r>
              <a:rPr lang="en-GB" dirty="0"/>
              <a:t> + </a:t>
            </a:r>
            <a:r>
              <a:rPr lang="en-GB" b="1" dirty="0">
                <a:solidFill>
                  <a:schemeClr val="accent1"/>
                </a:solidFill>
              </a:rPr>
              <a:t>GitHub</a:t>
            </a:r>
            <a:r>
              <a:rPr lang="en-GB" dirty="0"/>
              <a:t> interact?</a:t>
            </a:r>
          </a:p>
        </p:txBody>
      </p:sp>
      <p:pic>
        <p:nvPicPr>
          <p:cNvPr id="4" name="Picture 3" descr="Git and GitHub: Part 2 - Technomaniac">
            <a:extLst>
              <a:ext uri="{FF2B5EF4-FFF2-40B4-BE49-F238E27FC236}">
                <a16:creationId xmlns:a16="http://schemas.microsoft.com/office/drawing/2014/main" id="{8D04F48C-4958-47B6-8D62-D83281CF5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4552836" y="1972877"/>
            <a:ext cx="1107309" cy="114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hat Exactly Is GitHub Anyway? | TechCrunch">
            <a:extLst>
              <a:ext uri="{FF2B5EF4-FFF2-40B4-BE49-F238E27FC236}">
                <a16:creationId xmlns:a16="http://schemas.microsoft.com/office/drawing/2014/main" id="{F6B39A41-2920-47E2-B9C3-94D4EDED5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98484"/>
            <a:ext cx="1219579" cy="12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206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</TotalTime>
  <Words>1321</Words>
  <Application>Microsoft Office PowerPoint</Application>
  <PresentationFormat>Widescreen</PresentationFormat>
  <Paragraphs>204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Office Theme</vt:lpstr>
      <vt:lpstr>Introduction to git and GitHub</vt:lpstr>
      <vt:lpstr>Welcome!  Here is what will cover in the training session:</vt:lpstr>
      <vt:lpstr>Welcome!  Here is what will cover in the training session:</vt:lpstr>
      <vt:lpstr>What is Git and GitHub</vt:lpstr>
      <vt:lpstr>Benefits (and examples) of Git!</vt:lpstr>
      <vt:lpstr>PowerPoint Presentation</vt:lpstr>
      <vt:lpstr>Benefits (and examples) of GitHub!</vt:lpstr>
      <vt:lpstr>Benefits (and examples) of GitHub!</vt:lpstr>
      <vt:lpstr>How do Git + GitHub interact?</vt:lpstr>
      <vt:lpstr>Workflow Diagram</vt:lpstr>
      <vt:lpstr>Workflow Diagram</vt:lpstr>
      <vt:lpstr>Workflow Diagram</vt:lpstr>
      <vt:lpstr>Workflow Diagram</vt:lpstr>
      <vt:lpstr>Workflow Diagram</vt:lpstr>
      <vt:lpstr>Workflow Diagram</vt:lpstr>
      <vt:lpstr>Workflow Diagram</vt:lpstr>
      <vt:lpstr>Workflow Diagram</vt:lpstr>
      <vt:lpstr>Workflow Diagram</vt:lpstr>
      <vt:lpstr>PowerPoint Presentation</vt:lpstr>
      <vt:lpstr>PowerPoint Presentation</vt:lpstr>
      <vt:lpstr>Exercises</vt:lpstr>
      <vt:lpstr>Exercise 1– ‘Clone my repo!’</vt:lpstr>
      <vt:lpstr>Exercise 2 – Make you own Repo  A) Direct upload to GitHub and B) edit (via command line) </vt:lpstr>
      <vt:lpstr>Exercise 2 – Make you own Repo  </vt:lpstr>
      <vt:lpstr>Exercise 3 – Find a friend!  Collaborations require…. Collaborators!  </vt:lpstr>
      <vt:lpstr>Exercise 4 – A) Fork, B) edit and C) upload your own website!  (via GitHub desktop)</vt:lpstr>
      <vt:lpstr>Why go through all this effort and not just allow ‘autosaving’?</vt:lpstr>
      <vt:lpstr>PowerPoint Presentation</vt:lpstr>
      <vt:lpstr>What have you learnt/ done?</vt:lpstr>
      <vt:lpstr>Good additional training options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</dc:title>
  <dc:creator>Sean Burnard</dc:creator>
  <cp:lastModifiedBy>Sean Burnard</cp:lastModifiedBy>
  <cp:revision>94</cp:revision>
  <dcterms:created xsi:type="dcterms:W3CDTF">2021-01-05T05:03:01Z</dcterms:created>
  <dcterms:modified xsi:type="dcterms:W3CDTF">2021-02-12T02:10:15Z</dcterms:modified>
</cp:coreProperties>
</file>